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WRAP) for Addictions: A Comprehensive Guide to Recovery" id="{D3E35D0F-D826-4B18-B085-0EC80AB1375D}">
          <p14:sldIdLst>
            <p14:sldId id="2561"/>
            <p14:sldId id="2562"/>
          </p14:sldIdLst>
        </p14:section>
        <p14:section name="Introduction to Wellness Recovery Action Plan (WRAP)" id="{2E2667B2-5EA0-4D7F-B531-911476EAC8AC}">
          <p14:sldIdLst>
            <p14:sldId id="2563"/>
            <p14:sldId id="2564"/>
            <p14:sldId id="2565"/>
            <p14:sldId id="2566"/>
          </p14:sldIdLst>
        </p14:section>
        <p14:section name="Understanding Addictions" id="{64886C15-71A3-4228-9FAC-96ACF9BB9B3A}">
          <p14:sldIdLst>
            <p14:sldId id="2567"/>
            <p14:sldId id="2568"/>
            <p14:sldId id="2569"/>
            <p14:sldId id="2570"/>
          </p14:sldIdLst>
        </p14:section>
        <p14:section name="Creating a Wellness Toolbox" id="{C4007019-795B-4ABF-BFA7-57F21A3C59A6}">
          <p14:sldIdLst>
            <p14:sldId id="2571"/>
            <p14:sldId id="2572"/>
            <p14:sldId id="2573"/>
            <p14:sldId id="2574"/>
          </p14:sldIdLst>
        </p14:section>
        <p14:section name="Developing a Daily Maintenance Plan" id="{7A96A2C8-8ACE-498D-930D-0BE7EBF7581E}">
          <p14:sldIdLst>
            <p14:sldId id="2575"/>
            <p14:sldId id="2576"/>
            <p14:sldId id="2577"/>
            <p14:sldId id="2578"/>
          </p14:sldIdLst>
        </p14:section>
        <p14:section name="Identifying Triggers and Early Warning Signs" id="{0E098488-5173-4D28-A966-B4226AD364DA}">
          <p14:sldIdLst>
            <p14:sldId id="2579"/>
            <p14:sldId id="2580"/>
            <p14:sldId id="2581"/>
            <p14:sldId id="2582"/>
          </p14:sldIdLst>
        </p14:section>
        <p14:section name="Crisis Planning and Post-Crisis Support" id="{F4FA9C15-2789-44ED-A4B8-B236FF4C7AA0}">
          <p14:sldIdLst>
            <p14:sldId id="2583"/>
            <p14:sldId id="2584"/>
            <p14:sldId id="2585"/>
            <p14:sldId id="2586"/>
          </p14:sldIdLst>
        </p14:section>
        <p14:section name="Conclusion" id="{2BE15C7E-4B68-459B-BBDC-7425A4BA235D}">
          <p14:sldIdLst>
            <p14:sldId id="25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D447F-D13E-4058-8C2E-034A360E9BC7}"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EB276D08-BE6B-492B-813A-A3C7CA831EDF}">
      <dgm:prSet/>
      <dgm:spPr/>
      <dgm:t>
        <a:bodyPr/>
        <a:lstStyle/>
        <a:p>
          <a:pPr>
            <a:lnSpc>
              <a:spcPct val="100000"/>
            </a:lnSpc>
            <a:defRPr b="1"/>
          </a:pPr>
          <a:r>
            <a:rPr lang="en-US"/>
            <a:t>Mindfulness Techniques</a:t>
          </a:r>
        </a:p>
      </dgm:t>
    </dgm:pt>
    <dgm:pt modelId="{D4872128-21EF-4F69-84C3-392366AC7CE7}" type="parTrans" cxnId="{2241CDF9-2D4E-494F-8CC5-8186F6CFD6C3}">
      <dgm:prSet/>
      <dgm:spPr/>
      <dgm:t>
        <a:bodyPr/>
        <a:lstStyle/>
        <a:p>
          <a:endParaRPr lang="en-US"/>
        </a:p>
      </dgm:t>
    </dgm:pt>
    <dgm:pt modelId="{842276A3-FC27-4BA2-82FE-5A65B4BB6F99}" type="sibTrans" cxnId="{2241CDF9-2D4E-494F-8CC5-8186F6CFD6C3}">
      <dgm:prSet/>
      <dgm:spPr/>
      <dgm:t>
        <a:bodyPr/>
        <a:lstStyle/>
        <a:p>
          <a:pPr>
            <a:lnSpc>
              <a:spcPct val="100000"/>
            </a:lnSpc>
            <a:defRPr b="1"/>
          </a:pPr>
          <a:endParaRPr lang="en-US"/>
        </a:p>
      </dgm:t>
    </dgm:pt>
    <dgm:pt modelId="{58DDDFC8-632F-40DF-BD77-36FA69F3C1E8}">
      <dgm:prSet/>
      <dgm:spPr/>
      <dgm:t>
        <a:bodyPr/>
        <a:lstStyle/>
        <a:p>
          <a:pPr>
            <a:lnSpc>
              <a:spcPct val="100000"/>
            </a:lnSpc>
          </a:pPr>
          <a:r>
            <a:rPr lang="en-US"/>
            <a:t>Mindfulness techniques help individuals stay present and reduce anxiety by focusing on the current moment.</a:t>
          </a:r>
        </a:p>
      </dgm:t>
    </dgm:pt>
    <dgm:pt modelId="{8FA69B16-A635-429B-993F-3FBE71255A6D}" type="parTrans" cxnId="{AE1FE2C3-37D8-4271-B06A-34B3F22A1FD5}">
      <dgm:prSet/>
      <dgm:spPr/>
      <dgm:t>
        <a:bodyPr/>
        <a:lstStyle/>
        <a:p>
          <a:endParaRPr lang="en-US"/>
        </a:p>
      </dgm:t>
    </dgm:pt>
    <dgm:pt modelId="{E367FBE1-CDF1-4199-89BE-6DFA79EBC00D}" type="sibTrans" cxnId="{AE1FE2C3-37D8-4271-B06A-34B3F22A1FD5}">
      <dgm:prSet/>
      <dgm:spPr/>
      <dgm:t>
        <a:bodyPr/>
        <a:lstStyle/>
        <a:p>
          <a:endParaRPr lang="en-US"/>
        </a:p>
      </dgm:t>
    </dgm:pt>
    <dgm:pt modelId="{D6A3C999-1FA9-4836-8BFF-A19ACCE0BEA2}">
      <dgm:prSet/>
      <dgm:spPr/>
      <dgm:t>
        <a:bodyPr/>
        <a:lstStyle/>
        <a:p>
          <a:pPr>
            <a:lnSpc>
              <a:spcPct val="100000"/>
            </a:lnSpc>
            <a:defRPr b="1"/>
          </a:pPr>
          <a:r>
            <a:rPr lang="en-US"/>
            <a:t>Physical Exercise</a:t>
          </a:r>
        </a:p>
      </dgm:t>
    </dgm:pt>
    <dgm:pt modelId="{9E8B9F85-6B6E-497F-9BF9-057D962801A4}" type="parTrans" cxnId="{CA352607-7156-42F5-ACDC-0175E1AA44ED}">
      <dgm:prSet/>
      <dgm:spPr/>
      <dgm:t>
        <a:bodyPr/>
        <a:lstStyle/>
        <a:p>
          <a:endParaRPr lang="en-US"/>
        </a:p>
      </dgm:t>
    </dgm:pt>
    <dgm:pt modelId="{B03EFF20-49B1-42A6-8FBC-F8D5B75DD576}" type="sibTrans" cxnId="{CA352607-7156-42F5-ACDC-0175E1AA44ED}">
      <dgm:prSet/>
      <dgm:spPr/>
      <dgm:t>
        <a:bodyPr/>
        <a:lstStyle/>
        <a:p>
          <a:pPr>
            <a:lnSpc>
              <a:spcPct val="100000"/>
            </a:lnSpc>
            <a:defRPr b="1"/>
          </a:pPr>
          <a:endParaRPr lang="en-US"/>
        </a:p>
      </dgm:t>
    </dgm:pt>
    <dgm:pt modelId="{0F1E7ED4-95D1-4C4F-93B1-B0496A97FFE8}">
      <dgm:prSet/>
      <dgm:spPr/>
      <dgm:t>
        <a:bodyPr/>
        <a:lstStyle/>
        <a:p>
          <a:pPr>
            <a:lnSpc>
              <a:spcPct val="100000"/>
            </a:lnSpc>
          </a:pPr>
          <a:r>
            <a:rPr lang="en-US"/>
            <a:t>Engaging in physical exercise is a powerful coping strategy that promotes the release of endorphins, improving mood and reducing stress.</a:t>
          </a:r>
        </a:p>
      </dgm:t>
    </dgm:pt>
    <dgm:pt modelId="{5C97CDB2-BBC3-48A8-9880-A1572D2B71FA}" type="parTrans" cxnId="{FFE842FF-24D5-416C-96F7-220C89A44743}">
      <dgm:prSet/>
      <dgm:spPr/>
      <dgm:t>
        <a:bodyPr/>
        <a:lstStyle/>
        <a:p>
          <a:endParaRPr lang="en-US"/>
        </a:p>
      </dgm:t>
    </dgm:pt>
    <dgm:pt modelId="{9F230936-EDE2-4501-9639-F1E497A78C7A}" type="sibTrans" cxnId="{FFE842FF-24D5-416C-96F7-220C89A44743}">
      <dgm:prSet/>
      <dgm:spPr/>
      <dgm:t>
        <a:bodyPr/>
        <a:lstStyle/>
        <a:p>
          <a:endParaRPr lang="en-US"/>
        </a:p>
      </dgm:t>
    </dgm:pt>
    <dgm:pt modelId="{7054C0E2-8DBE-4419-92AC-E1A3715F1669}">
      <dgm:prSet/>
      <dgm:spPr/>
      <dgm:t>
        <a:bodyPr/>
        <a:lstStyle/>
        <a:p>
          <a:pPr>
            <a:lnSpc>
              <a:spcPct val="100000"/>
            </a:lnSpc>
            <a:defRPr b="1"/>
          </a:pPr>
          <a:r>
            <a:rPr lang="en-US"/>
            <a:t>Journaling</a:t>
          </a:r>
        </a:p>
      </dgm:t>
    </dgm:pt>
    <dgm:pt modelId="{447FD3A0-4298-4574-8C51-A26D86C361AA}" type="parTrans" cxnId="{50ECB4DC-875C-49E5-A599-9612DDC0A420}">
      <dgm:prSet/>
      <dgm:spPr/>
      <dgm:t>
        <a:bodyPr/>
        <a:lstStyle/>
        <a:p>
          <a:endParaRPr lang="en-US"/>
        </a:p>
      </dgm:t>
    </dgm:pt>
    <dgm:pt modelId="{C1BF7799-6B3D-4761-8A28-B86ACAFE797A}" type="sibTrans" cxnId="{50ECB4DC-875C-49E5-A599-9612DDC0A420}">
      <dgm:prSet/>
      <dgm:spPr/>
      <dgm:t>
        <a:bodyPr/>
        <a:lstStyle/>
        <a:p>
          <a:endParaRPr lang="en-US"/>
        </a:p>
      </dgm:t>
    </dgm:pt>
    <dgm:pt modelId="{E047E25C-4547-4DEC-985A-F2FC51CE51A6}">
      <dgm:prSet/>
      <dgm:spPr/>
      <dgm:t>
        <a:bodyPr/>
        <a:lstStyle/>
        <a:p>
          <a:pPr>
            <a:lnSpc>
              <a:spcPct val="100000"/>
            </a:lnSpc>
          </a:pPr>
          <a:r>
            <a:rPr lang="en-US"/>
            <a:t>Journaling allows individuals to express thoughts and feelings, helping to gain perspective and clarity in stressful situations.</a:t>
          </a:r>
        </a:p>
      </dgm:t>
    </dgm:pt>
    <dgm:pt modelId="{8FD23F89-4B4C-4C05-807E-10556A69E625}" type="parTrans" cxnId="{83B76EC0-CFE6-45D9-A792-EBC957B9A6B7}">
      <dgm:prSet/>
      <dgm:spPr/>
      <dgm:t>
        <a:bodyPr/>
        <a:lstStyle/>
        <a:p>
          <a:endParaRPr lang="en-US"/>
        </a:p>
      </dgm:t>
    </dgm:pt>
    <dgm:pt modelId="{6E60F2F8-55B1-4EF2-9859-6DF502D59687}" type="sibTrans" cxnId="{83B76EC0-CFE6-45D9-A792-EBC957B9A6B7}">
      <dgm:prSet/>
      <dgm:spPr/>
      <dgm:t>
        <a:bodyPr/>
        <a:lstStyle/>
        <a:p>
          <a:endParaRPr lang="en-US"/>
        </a:p>
      </dgm:t>
    </dgm:pt>
    <dgm:pt modelId="{16ED34B2-583D-4A55-A7CA-0DF58CFDE259}" type="pres">
      <dgm:prSet presAssocID="{BDBD447F-D13E-4058-8C2E-034A360E9BC7}" presName="Root" presStyleCnt="0">
        <dgm:presLayoutVars>
          <dgm:dir/>
          <dgm:resizeHandles val="exact"/>
        </dgm:presLayoutVars>
      </dgm:prSet>
      <dgm:spPr/>
    </dgm:pt>
    <dgm:pt modelId="{F697E571-2521-4237-930E-75110F747E85}" type="pres">
      <dgm:prSet presAssocID="{EB276D08-BE6B-492B-813A-A3C7CA831EDF}" presName="Composite" presStyleCnt="0"/>
      <dgm:spPr/>
    </dgm:pt>
    <dgm:pt modelId="{8F994CC9-4CEE-42C4-BB11-5BB4112A2B9A}" type="pres">
      <dgm:prSet presAssocID="{EB276D08-BE6B-492B-813A-A3C7CA831ED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520" r="12731" b="2"/>
          <a:stretch/>
        </a:blipFill>
      </dgm:spPr>
      <dgm:extLst>
        <a:ext uri="{E40237B7-FDA0-4F09-8148-C483321AD2D9}">
          <dgm14:cNvPr xmlns:dgm14="http://schemas.microsoft.com/office/drawing/2010/diagram" id="0" name="" descr="Meditation"/>
        </a:ext>
      </dgm:extLst>
    </dgm:pt>
    <dgm:pt modelId="{84B8A78D-ADC1-4E42-92C8-023D9CED4B55}" type="pres">
      <dgm:prSet presAssocID="{EB276D08-BE6B-492B-813A-A3C7CA831EDF}" presName="Subtitle" presStyleLbl="revTx" presStyleIdx="0" presStyleCnt="6">
        <dgm:presLayoutVars>
          <dgm:chMax val="0"/>
          <dgm:bulletEnabled/>
        </dgm:presLayoutVars>
      </dgm:prSet>
      <dgm:spPr/>
    </dgm:pt>
    <dgm:pt modelId="{3EE0DF8A-882E-435B-8647-33DB5195BB8F}" type="pres">
      <dgm:prSet presAssocID="{EB276D08-BE6B-492B-813A-A3C7CA831EDF}" presName="Description" presStyleLbl="revTx" presStyleIdx="1" presStyleCnt="6">
        <dgm:presLayoutVars>
          <dgm:bulletEnabled/>
        </dgm:presLayoutVars>
      </dgm:prSet>
      <dgm:spPr/>
    </dgm:pt>
    <dgm:pt modelId="{9A401B79-064B-4AE1-9027-207B83037976}" type="pres">
      <dgm:prSet presAssocID="{842276A3-FC27-4BA2-82FE-5A65B4BB6F99}" presName="sibTrans" presStyleLbl="sibTrans2D1" presStyleIdx="0" presStyleCnt="0"/>
      <dgm:spPr/>
    </dgm:pt>
    <dgm:pt modelId="{C81BE10A-C498-465F-B2BD-D5B7D3060700}" type="pres">
      <dgm:prSet presAssocID="{D6A3C999-1FA9-4836-8BFF-A19ACCE0BEA2}" presName="Composite" presStyleCnt="0"/>
      <dgm:spPr/>
    </dgm:pt>
    <dgm:pt modelId="{0BB9BD25-DA6A-4F34-80AE-2FFA8CE01530}" type="pres">
      <dgm:prSet presAssocID="{D6A3C999-1FA9-4836-8BFF-A19ACCE0BEA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313" r="19938" b="2"/>
          <a:stretch/>
        </a:blipFill>
      </dgm:spPr>
      <dgm:extLst>
        <a:ext uri="{E40237B7-FDA0-4F09-8148-C483321AD2D9}">
          <dgm14:cNvPr xmlns:dgm14="http://schemas.microsoft.com/office/drawing/2010/diagram" id="0" name="" descr="The young man is wearing sports clothing, he is relaxing from the bike riding at sunset"/>
        </a:ext>
      </dgm:extLst>
    </dgm:pt>
    <dgm:pt modelId="{07B0F2CC-5123-4283-8334-37E06CB16946}" type="pres">
      <dgm:prSet presAssocID="{D6A3C999-1FA9-4836-8BFF-A19ACCE0BEA2}" presName="Subtitle" presStyleLbl="revTx" presStyleIdx="2" presStyleCnt="6">
        <dgm:presLayoutVars>
          <dgm:chMax val="0"/>
          <dgm:bulletEnabled/>
        </dgm:presLayoutVars>
      </dgm:prSet>
      <dgm:spPr/>
    </dgm:pt>
    <dgm:pt modelId="{83F9CEEF-E83A-40CE-BDBE-EFF1250C3C02}" type="pres">
      <dgm:prSet presAssocID="{D6A3C999-1FA9-4836-8BFF-A19ACCE0BEA2}" presName="Description" presStyleLbl="revTx" presStyleIdx="3" presStyleCnt="6">
        <dgm:presLayoutVars>
          <dgm:bulletEnabled/>
        </dgm:presLayoutVars>
      </dgm:prSet>
      <dgm:spPr/>
    </dgm:pt>
    <dgm:pt modelId="{1F7A96CF-7A7F-4563-91F8-335C57BA9AA8}" type="pres">
      <dgm:prSet presAssocID="{B03EFF20-49B1-42A6-8FBC-F8D5B75DD576}" presName="sibTrans" presStyleLbl="sibTrans2D1" presStyleIdx="0" presStyleCnt="0"/>
      <dgm:spPr/>
    </dgm:pt>
    <dgm:pt modelId="{58AC29F4-566B-47F5-93AB-1CAF6297E193}" type="pres">
      <dgm:prSet presAssocID="{7054C0E2-8DBE-4419-92AC-E1A3715F1669}" presName="Composite" presStyleCnt="0"/>
      <dgm:spPr/>
    </dgm:pt>
    <dgm:pt modelId="{5E256295-9757-4DCF-ACC8-AB1DFE7D8295}" type="pres">
      <dgm:prSet presAssocID="{7054C0E2-8DBE-4419-92AC-E1A3715F166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3046" r="20205" b="2"/>
          <a:stretch/>
        </a:blipFill>
      </dgm:spPr>
      <dgm:extLst>
        <a:ext uri="{E40237B7-FDA0-4F09-8148-C483321AD2D9}">
          <dgm14:cNvPr xmlns:dgm14="http://schemas.microsoft.com/office/drawing/2010/diagram" id="0" name="" descr="Mug and person, reading"/>
        </a:ext>
      </dgm:extLst>
    </dgm:pt>
    <dgm:pt modelId="{F449BEF9-5A4B-4C58-BCF3-E55D6D3E3620}" type="pres">
      <dgm:prSet presAssocID="{7054C0E2-8DBE-4419-92AC-E1A3715F1669}" presName="Subtitle" presStyleLbl="revTx" presStyleIdx="4" presStyleCnt="6">
        <dgm:presLayoutVars>
          <dgm:chMax val="0"/>
          <dgm:bulletEnabled/>
        </dgm:presLayoutVars>
      </dgm:prSet>
      <dgm:spPr/>
    </dgm:pt>
    <dgm:pt modelId="{503A343E-5CCC-4E18-8CD3-03C87FA3525F}" type="pres">
      <dgm:prSet presAssocID="{7054C0E2-8DBE-4419-92AC-E1A3715F1669}" presName="Description" presStyleLbl="revTx" presStyleIdx="5" presStyleCnt="6">
        <dgm:presLayoutVars>
          <dgm:bulletEnabled/>
        </dgm:presLayoutVars>
      </dgm:prSet>
      <dgm:spPr/>
    </dgm:pt>
  </dgm:ptLst>
  <dgm:cxnLst>
    <dgm:cxn modelId="{CA352607-7156-42F5-ACDC-0175E1AA44ED}" srcId="{BDBD447F-D13E-4058-8C2E-034A360E9BC7}" destId="{D6A3C999-1FA9-4836-8BFF-A19ACCE0BEA2}" srcOrd="1" destOrd="0" parTransId="{9E8B9F85-6B6E-497F-9BF9-057D962801A4}" sibTransId="{B03EFF20-49B1-42A6-8FBC-F8D5B75DD576}"/>
    <dgm:cxn modelId="{1A9E870D-0051-4F53-A0C7-C9E1ED0E371C}" type="presOf" srcId="{D6A3C999-1FA9-4836-8BFF-A19ACCE0BEA2}" destId="{07B0F2CC-5123-4283-8334-37E06CB16946}" srcOrd="0" destOrd="0" presId="urn:microsoft.com/office/officeart/2024/3/layout/verticalVisualTextBlock1"/>
    <dgm:cxn modelId="{A042B721-E944-4152-B56A-F2E825707FF9}" type="presOf" srcId="{842276A3-FC27-4BA2-82FE-5A65B4BB6F99}" destId="{9A401B79-064B-4AE1-9027-207B83037976}" srcOrd="0" destOrd="0" presId="urn:microsoft.com/office/officeart/2024/3/layout/verticalVisualTextBlock1"/>
    <dgm:cxn modelId="{8FE93F33-B78B-4604-A241-422234A6ED5E}" type="presOf" srcId="{58DDDFC8-632F-40DF-BD77-36FA69F3C1E8}" destId="{3EE0DF8A-882E-435B-8647-33DB5195BB8F}" srcOrd="0" destOrd="0" presId="urn:microsoft.com/office/officeart/2024/3/layout/verticalVisualTextBlock1"/>
    <dgm:cxn modelId="{33369942-E15F-459B-8920-47C4BA17C9A2}" type="presOf" srcId="{E047E25C-4547-4DEC-985A-F2FC51CE51A6}" destId="{503A343E-5CCC-4E18-8CD3-03C87FA3525F}" srcOrd="0" destOrd="0" presId="urn:microsoft.com/office/officeart/2024/3/layout/verticalVisualTextBlock1"/>
    <dgm:cxn modelId="{21CFEA48-CB26-4C0F-BE40-B320F187437F}" type="presOf" srcId="{BDBD447F-D13E-4058-8C2E-034A360E9BC7}" destId="{16ED34B2-583D-4A55-A7CA-0DF58CFDE259}" srcOrd="0" destOrd="0" presId="urn:microsoft.com/office/officeart/2024/3/layout/verticalVisualTextBlock1"/>
    <dgm:cxn modelId="{C9A27D71-5868-410D-890E-D640995FA624}" type="presOf" srcId="{0F1E7ED4-95D1-4C4F-93B1-B0496A97FFE8}" destId="{83F9CEEF-E83A-40CE-BDBE-EFF1250C3C02}" srcOrd="0" destOrd="0" presId="urn:microsoft.com/office/officeart/2024/3/layout/verticalVisualTextBlock1"/>
    <dgm:cxn modelId="{82F35F58-2ECB-4164-A99F-22D0F9BA3C62}" type="presOf" srcId="{7054C0E2-8DBE-4419-92AC-E1A3715F1669}" destId="{F449BEF9-5A4B-4C58-BCF3-E55D6D3E3620}" srcOrd="0" destOrd="0" presId="urn:microsoft.com/office/officeart/2024/3/layout/verticalVisualTextBlock1"/>
    <dgm:cxn modelId="{A4A8C6AD-3B27-409E-98CF-1774AF183C3A}" type="presOf" srcId="{B03EFF20-49B1-42A6-8FBC-F8D5B75DD576}" destId="{1F7A96CF-7A7F-4563-91F8-335C57BA9AA8}" srcOrd="0" destOrd="0" presId="urn:microsoft.com/office/officeart/2024/3/layout/verticalVisualTextBlock1"/>
    <dgm:cxn modelId="{83B76EC0-CFE6-45D9-A792-EBC957B9A6B7}" srcId="{7054C0E2-8DBE-4419-92AC-E1A3715F1669}" destId="{E047E25C-4547-4DEC-985A-F2FC51CE51A6}" srcOrd="0" destOrd="0" parTransId="{8FD23F89-4B4C-4C05-807E-10556A69E625}" sibTransId="{6E60F2F8-55B1-4EF2-9859-6DF502D59687}"/>
    <dgm:cxn modelId="{AE1FE2C3-37D8-4271-B06A-34B3F22A1FD5}" srcId="{EB276D08-BE6B-492B-813A-A3C7CA831EDF}" destId="{58DDDFC8-632F-40DF-BD77-36FA69F3C1E8}" srcOrd="0" destOrd="0" parTransId="{8FA69B16-A635-429B-993F-3FBE71255A6D}" sibTransId="{E367FBE1-CDF1-4199-89BE-6DFA79EBC00D}"/>
    <dgm:cxn modelId="{B7F120D6-9712-43F9-A972-3D16E05FB4A2}" type="presOf" srcId="{EB276D08-BE6B-492B-813A-A3C7CA831EDF}" destId="{84B8A78D-ADC1-4E42-92C8-023D9CED4B55}" srcOrd="0" destOrd="0" presId="urn:microsoft.com/office/officeart/2024/3/layout/verticalVisualTextBlock1"/>
    <dgm:cxn modelId="{50ECB4DC-875C-49E5-A599-9612DDC0A420}" srcId="{BDBD447F-D13E-4058-8C2E-034A360E9BC7}" destId="{7054C0E2-8DBE-4419-92AC-E1A3715F1669}" srcOrd="2" destOrd="0" parTransId="{447FD3A0-4298-4574-8C51-A26D86C361AA}" sibTransId="{C1BF7799-6B3D-4761-8A28-B86ACAFE797A}"/>
    <dgm:cxn modelId="{2241CDF9-2D4E-494F-8CC5-8186F6CFD6C3}" srcId="{BDBD447F-D13E-4058-8C2E-034A360E9BC7}" destId="{EB276D08-BE6B-492B-813A-A3C7CA831EDF}" srcOrd="0" destOrd="0" parTransId="{D4872128-21EF-4F69-84C3-392366AC7CE7}" sibTransId="{842276A3-FC27-4BA2-82FE-5A65B4BB6F99}"/>
    <dgm:cxn modelId="{FFE842FF-24D5-416C-96F7-220C89A44743}" srcId="{D6A3C999-1FA9-4836-8BFF-A19ACCE0BEA2}" destId="{0F1E7ED4-95D1-4C4F-93B1-B0496A97FFE8}" srcOrd="0" destOrd="0" parTransId="{5C97CDB2-BBC3-48A8-9880-A1572D2B71FA}" sibTransId="{9F230936-EDE2-4501-9639-F1E497A78C7A}"/>
    <dgm:cxn modelId="{DC310645-4B65-4BDD-B06F-1667A3C6B0C6}" type="presParOf" srcId="{16ED34B2-583D-4A55-A7CA-0DF58CFDE259}" destId="{F697E571-2521-4237-930E-75110F747E85}" srcOrd="0" destOrd="0" presId="urn:microsoft.com/office/officeart/2024/3/layout/verticalVisualTextBlock1"/>
    <dgm:cxn modelId="{6ED97703-9D6B-4CE1-8DC2-C68BCEB7E677}" type="presParOf" srcId="{F697E571-2521-4237-930E-75110F747E85}" destId="{8F994CC9-4CEE-42C4-BB11-5BB4112A2B9A}" srcOrd="0" destOrd="0" presId="urn:microsoft.com/office/officeart/2024/3/layout/verticalVisualTextBlock1"/>
    <dgm:cxn modelId="{E8FE6D00-49A3-4EE6-9AD0-A36725688E12}" type="presParOf" srcId="{F697E571-2521-4237-930E-75110F747E85}" destId="{84B8A78D-ADC1-4E42-92C8-023D9CED4B55}" srcOrd="1" destOrd="0" presId="urn:microsoft.com/office/officeart/2024/3/layout/verticalVisualTextBlock1"/>
    <dgm:cxn modelId="{E7D4AEBF-3003-4BD7-8760-56211DE9E5EE}" type="presParOf" srcId="{F697E571-2521-4237-930E-75110F747E85}" destId="{3EE0DF8A-882E-435B-8647-33DB5195BB8F}" srcOrd="2" destOrd="0" presId="urn:microsoft.com/office/officeart/2024/3/layout/verticalVisualTextBlock1"/>
    <dgm:cxn modelId="{309AB828-7F48-40FF-93A7-8A4DAE34E3C2}" type="presParOf" srcId="{16ED34B2-583D-4A55-A7CA-0DF58CFDE259}" destId="{9A401B79-064B-4AE1-9027-207B83037976}" srcOrd="1" destOrd="0" presId="urn:microsoft.com/office/officeart/2024/3/layout/verticalVisualTextBlock1"/>
    <dgm:cxn modelId="{649F3422-F5A5-4863-BDB7-E6CA0E14DF8C}" type="presParOf" srcId="{16ED34B2-583D-4A55-A7CA-0DF58CFDE259}" destId="{C81BE10A-C498-465F-B2BD-D5B7D3060700}" srcOrd="2" destOrd="0" presId="urn:microsoft.com/office/officeart/2024/3/layout/verticalVisualTextBlock1"/>
    <dgm:cxn modelId="{FE0745A3-B847-408F-BA5A-8E1FE7347FE1}" type="presParOf" srcId="{C81BE10A-C498-465F-B2BD-D5B7D3060700}" destId="{0BB9BD25-DA6A-4F34-80AE-2FFA8CE01530}" srcOrd="0" destOrd="0" presId="urn:microsoft.com/office/officeart/2024/3/layout/verticalVisualTextBlock1"/>
    <dgm:cxn modelId="{2C666331-F984-4394-87A3-B8B367DCD4AD}" type="presParOf" srcId="{C81BE10A-C498-465F-B2BD-D5B7D3060700}" destId="{07B0F2CC-5123-4283-8334-37E06CB16946}" srcOrd="1" destOrd="0" presId="urn:microsoft.com/office/officeart/2024/3/layout/verticalVisualTextBlock1"/>
    <dgm:cxn modelId="{0600CC68-1B71-4960-929B-822E5C6BCA9A}" type="presParOf" srcId="{C81BE10A-C498-465F-B2BD-D5B7D3060700}" destId="{83F9CEEF-E83A-40CE-BDBE-EFF1250C3C02}" srcOrd="2" destOrd="0" presId="urn:microsoft.com/office/officeart/2024/3/layout/verticalVisualTextBlock1"/>
    <dgm:cxn modelId="{0A97B021-7624-4B5C-9573-6A9F1E01AD3D}" type="presParOf" srcId="{16ED34B2-583D-4A55-A7CA-0DF58CFDE259}" destId="{1F7A96CF-7A7F-4563-91F8-335C57BA9AA8}" srcOrd="3" destOrd="0" presId="urn:microsoft.com/office/officeart/2024/3/layout/verticalVisualTextBlock1"/>
    <dgm:cxn modelId="{8F9ACFAC-C65C-420A-A453-E1539ABC0EE3}" type="presParOf" srcId="{16ED34B2-583D-4A55-A7CA-0DF58CFDE259}" destId="{58AC29F4-566B-47F5-93AB-1CAF6297E193}" srcOrd="4" destOrd="0" presId="urn:microsoft.com/office/officeart/2024/3/layout/verticalVisualTextBlock1"/>
    <dgm:cxn modelId="{641B308E-FA3E-48B1-ABF6-33106FF745E2}" type="presParOf" srcId="{58AC29F4-566B-47F5-93AB-1CAF6297E193}" destId="{5E256295-9757-4DCF-ACC8-AB1DFE7D8295}" srcOrd="0" destOrd="0" presId="urn:microsoft.com/office/officeart/2024/3/layout/verticalVisualTextBlock1"/>
    <dgm:cxn modelId="{8CD30DC2-D1C0-4CB9-996F-FD6F721F5DC0}" type="presParOf" srcId="{58AC29F4-566B-47F5-93AB-1CAF6297E193}" destId="{F449BEF9-5A4B-4C58-BCF3-E55D6D3E3620}" srcOrd="1" destOrd="0" presId="urn:microsoft.com/office/officeart/2024/3/layout/verticalVisualTextBlock1"/>
    <dgm:cxn modelId="{A97D0000-E1FC-49E9-B8CD-F05A335D569F}" type="presParOf" srcId="{58AC29F4-566B-47F5-93AB-1CAF6297E193}" destId="{503A343E-5CCC-4E18-8CD3-03C87FA3525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96C8D-6E19-4E43-8AA6-E481D59D53C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2CF3753B-32F8-4E00-9565-35E68ECD724D}">
      <dgm:prSet/>
      <dgm:spPr/>
      <dgm:t>
        <a:bodyPr/>
        <a:lstStyle/>
        <a:p>
          <a:pPr>
            <a:lnSpc>
              <a:spcPct val="100000"/>
            </a:lnSpc>
            <a:defRPr b="1"/>
          </a:pPr>
          <a:r>
            <a:rPr lang="en-US"/>
            <a:t>Importance of Support Networks</a:t>
          </a:r>
        </a:p>
      </dgm:t>
    </dgm:pt>
    <dgm:pt modelId="{4B2754EF-4C62-4658-B61B-14E160D658A2}" type="parTrans" cxnId="{FD744274-FA01-4E1D-BFEB-C8E4043B246F}">
      <dgm:prSet/>
      <dgm:spPr/>
      <dgm:t>
        <a:bodyPr/>
        <a:lstStyle/>
        <a:p>
          <a:endParaRPr lang="en-US"/>
        </a:p>
      </dgm:t>
    </dgm:pt>
    <dgm:pt modelId="{8D41628A-7379-4A5A-B882-BC6609A582A1}" type="sibTrans" cxnId="{FD744274-FA01-4E1D-BFEB-C8E4043B246F}">
      <dgm:prSet/>
      <dgm:spPr/>
      <dgm:t>
        <a:bodyPr/>
        <a:lstStyle/>
        <a:p>
          <a:pPr>
            <a:lnSpc>
              <a:spcPct val="100000"/>
            </a:lnSpc>
            <a:defRPr b="1"/>
          </a:pPr>
          <a:endParaRPr lang="en-US"/>
        </a:p>
      </dgm:t>
    </dgm:pt>
    <dgm:pt modelId="{BBC0AF45-705E-4D54-83FC-34D4CC2AE50D}">
      <dgm:prSet/>
      <dgm:spPr/>
      <dgm:t>
        <a:bodyPr/>
        <a:lstStyle/>
        <a:p>
          <a:pPr>
            <a:lnSpc>
              <a:spcPct val="100000"/>
            </a:lnSpc>
          </a:pPr>
          <a:r>
            <a:rPr lang="en-US"/>
            <a:t>Support networks are crucial for recovery, providing emotional and practical assistance throughout the healing process.</a:t>
          </a:r>
        </a:p>
      </dgm:t>
    </dgm:pt>
    <dgm:pt modelId="{5BA6FF61-2CAB-48B5-8838-7E1140F168F2}" type="parTrans" cxnId="{DED69B20-C813-4E2B-A7DD-DB9B36DB77E8}">
      <dgm:prSet/>
      <dgm:spPr/>
      <dgm:t>
        <a:bodyPr/>
        <a:lstStyle/>
        <a:p>
          <a:endParaRPr lang="en-US"/>
        </a:p>
      </dgm:t>
    </dgm:pt>
    <dgm:pt modelId="{1DF6FD44-A820-4EB0-8527-C9BB73B09DB9}" type="sibTrans" cxnId="{DED69B20-C813-4E2B-A7DD-DB9B36DB77E8}">
      <dgm:prSet/>
      <dgm:spPr/>
      <dgm:t>
        <a:bodyPr/>
        <a:lstStyle/>
        <a:p>
          <a:endParaRPr lang="en-US"/>
        </a:p>
      </dgm:t>
    </dgm:pt>
    <dgm:pt modelId="{1189FCA1-357B-49FE-BB70-A18A257BC1CF}">
      <dgm:prSet/>
      <dgm:spPr/>
      <dgm:t>
        <a:bodyPr/>
        <a:lstStyle/>
        <a:p>
          <a:pPr>
            <a:lnSpc>
              <a:spcPct val="100000"/>
            </a:lnSpc>
            <a:defRPr b="1"/>
          </a:pPr>
          <a:r>
            <a:rPr lang="en-US"/>
            <a:t>Encouragement and Accountability</a:t>
          </a:r>
        </a:p>
      </dgm:t>
    </dgm:pt>
    <dgm:pt modelId="{8CB5DA0E-FE5A-44CB-900B-3FF9E3134977}" type="parTrans" cxnId="{A46F13B2-4BD5-4A8C-A67E-4EA01613D7CD}">
      <dgm:prSet/>
      <dgm:spPr/>
      <dgm:t>
        <a:bodyPr/>
        <a:lstStyle/>
        <a:p>
          <a:endParaRPr lang="en-US"/>
        </a:p>
      </dgm:t>
    </dgm:pt>
    <dgm:pt modelId="{4F2B3D51-243B-48F2-ACA5-E94A549EA296}" type="sibTrans" cxnId="{A46F13B2-4BD5-4A8C-A67E-4EA01613D7CD}">
      <dgm:prSet/>
      <dgm:spPr/>
      <dgm:t>
        <a:bodyPr/>
        <a:lstStyle/>
        <a:p>
          <a:pPr>
            <a:lnSpc>
              <a:spcPct val="100000"/>
            </a:lnSpc>
            <a:defRPr b="1"/>
          </a:pPr>
          <a:endParaRPr lang="en-US"/>
        </a:p>
      </dgm:t>
    </dgm:pt>
    <dgm:pt modelId="{89308FEA-73ED-47EC-B31A-143ADB4F7D2B}">
      <dgm:prSet/>
      <dgm:spPr/>
      <dgm:t>
        <a:bodyPr/>
        <a:lstStyle/>
        <a:p>
          <a:pPr>
            <a:lnSpc>
              <a:spcPct val="100000"/>
            </a:lnSpc>
          </a:pPr>
          <a:r>
            <a:rPr lang="en-US"/>
            <a:t>Engaging with friends, family, and support groups fosters accountability and motivation, helping individuals stay committed to their recovery.</a:t>
          </a:r>
        </a:p>
      </dgm:t>
    </dgm:pt>
    <dgm:pt modelId="{A4D26813-9051-4799-9DDF-EE1A36DDA49F}" type="parTrans" cxnId="{7D6C3FE8-DA39-477D-9657-8B2C7519658C}">
      <dgm:prSet/>
      <dgm:spPr/>
      <dgm:t>
        <a:bodyPr/>
        <a:lstStyle/>
        <a:p>
          <a:endParaRPr lang="en-US"/>
        </a:p>
      </dgm:t>
    </dgm:pt>
    <dgm:pt modelId="{6DBC1C85-9391-411C-A8C7-679F181B69EF}" type="sibTrans" cxnId="{7D6C3FE8-DA39-477D-9657-8B2C7519658C}">
      <dgm:prSet/>
      <dgm:spPr/>
      <dgm:t>
        <a:bodyPr/>
        <a:lstStyle/>
        <a:p>
          <a:endParaRPr lang="en-US"/>
        </a:p>
      </dgm:t>
    </dgm:pt>
    <dgm:pt modelId="{0CAE4117-D74F-4F8E-9DEE-A8F023A36C41}">
      <dgm:prSet/>
      <dgm:spPr/>
      <dgm:t>
        <a:bodyPr/>
        <a:lstStyle/>
        <a:p>
          <a:pPr>
            <a:lnSpc>
              <a:spcPct val="100000"/>
            </a:lnSpc>
            <a:defRPr b="1"/>
          </a:pPr>
          <a:r>
            <a:rPr lang="en-US"/>
            <a:t>Shared Experiences</a:t>
          </a:r>
        </a:p>
      </dgm:t>
    </dgm:pt>
    <dgm:pt modelId="{0460CB6A-E191-4C98-919A-5A0A28E51752}" type="parTrans" cxnId="{38A793A5-A377-4C45-B79F-9C577E8BDC5C}">
      <dgm:prSet/>
      <dgm:spPr/>
      <dgm:t>
        <a:bodyPr/>
        <a:lstStyle/>
        <a:p>
          <a:endParaRPr lang="en-US"/>
        </a:p>
      </dgm:t>
    </dgm:pt>
    <dgm:pt modelId="{1E760DD4-2598-4E6D-BAC2-8DC81212AEF5}" type="sibTrans" cxnId="{38A793A5-A377-4C45-B79F-9C577E8BDC5C}">
      <dgm:prSet/>
      <dgm:spPr/>
      <dgm:t>
        <a:bodyPr/>
        <a:lstStyle/>
        <a:p>
          <a:endParaRPr lang="en-US"/>
        </a:p>
      </dgm:t>
    </dgm:pt>
    <dgm:pt modelId="{BEEAC4CF-72C5-40C7-A1F0-D53BBBC62DC5}">
      <dgm:prSet/>
      <dgm:spPr/>
      <dgm:t>
        <a:bodyPr/>
        <a:lstStyle/>
        <a:p>
          <a:pPr>
            <a:lnSpc>
              <a:spcPct val="100000"/>
            </a:lnSpc>
          </a:pPr>
          <a:r>
            <a:rPr lang="en-US"/>
            <a:t>Sharing experiences with others in similar situations can provide comfort and understanding, enhancing the recovery journey.</a:t>
          </a:r>
        </a:p>
      </dgm:t>
    </dgm:pt>
    <dgm:pt modelId="{9B4B8749-3964-4795-BAE3-430417952050}" type="parTrans" cxnId="{C210661C-8C9D-4C39-AF25-24EC8EC531D9}">
      <dgm:prSet/>
      <dgm:spPr/>
      <dgm:t>
        <a:bodyPr/>
        <a:lstStyle/>
        <a:p>
          <a:endParaRPr lang="en-US"/>
        </a:p>
      </dgm:t>
    </dgm:pt>
    <dgm:pt modelId="{888B9088-5631-4F62-8A16-CA76D40E2B18}" type="sibTrans" cxnId="{C210661C-8C9D-4C39-AF25-24EC8EC531D9}">
      <dgm:prSet/>
      <dgm:spPr/>
      <dgm:t>
        <a:bodyPr/>
        <a:lstStyle/>
        <a:p>
          <a:endParaRPr lang="en-US"/>
        </a:p>
      </dgm:t>
    </dgm:pt>
    <dgm:pt modelId="{83066821-6A49-4F55-98F7-86B9C8941452}" type="pres">
      <dgm:prSet presAssocID="{06B96C8D-6E19-4E43-8AA6-E481D59D53CF}" presName="Root" presStyleCnt="0">
        <dgm:presLayoutVars>
          <dgm:dir/>
          <dgm:resizeHandles val="exact"/>
        </dgm:presLayoutVars>
      </dgm:prSet>
      <dgm:spPr/>
    </dgm:pt>
    <dgm:pt modelId="{3B8D065B-1784-4983-A4CC-18B96FA1664E}" type="pres">
      <dgm:prSet presAssocID="{2CF3753B-32F8-4E00-9565-35E68ECD724D}" presName="Composite" presStyleCnt="0"/>
      <dgm:spPr/>
    </dgm:pt>
    <dgm:pt modelId="{BDFEE63D-97F7-4CA4-8F0B-CEDCE4A37026}" type="pres">
      <dgm:prSet presAssocID="{2CF3753B-32F8-4E00-9565-35E68ECD724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7546" r="15705" b="2"/>
          <a:stretch/>
        </a:blipFill>
      </dgm:spPr>
      <dgm:extLst>
        <a:ext uri="{E40237B7-FDA0-4F09-8148-C483321AD2D9}">
          <dgm14:cNvPr xmlns:dgm14="http://schemas.microsoft.com/office/drawing/2010/diagram" id="0" name="" descr="High angle shot of a group of unrecognizable people holding hands while being seated at a table"/>
        </a:ext>
      </dgm:extLst>
    </dgm:pt>
    <dgm:pt modelId="{9205FA64-4486-4EAF-8757-EF01AB7A2FA7}" type="pres">
      <dgm:prSet presAssocID="{2CF3753B-32F8-4E00-9565-35E68ECD724D}" presName="Subtitle" presStyleLbl="revTx" presStyleIdx="0" presStyleCnt="6">
        <dgm:presLayoutVars>
          <dgm:chMax val="0"/>
          <dgm:bulletEnabled/>
        </dgm:presLayoutVars>
      </dgm:prSet>
      <dgm:spPr/>
    </dgm:pt>
    <dgm:pt modelId="{9100BB0F-B679-4ED4-95C9-D1AD4DA38139}" type="pres">
      <dgm:prSet presAssocID="{2CF3753B-32F8-4E00-9565-35E68ECD724D}" presName="Description" presStyleLbl="revTx" presStyleIdx="1" presStyleCnt="6">
        <dgm:presLayoutVars>
          <dgm:bulletEnabled/>
        </dgm:presLayoutVars>
      </dgm:prSet>
      <dgm:spPr/>
    </dgm:pt>
    <dgm:pt modelId="{769EBF89-B1EE-4B60-B56C-3F3C8A186496}" type="pres">
      <dgm:prSet presAssocID="{8D41628A-7379-4A5A-B882-BC6609A582A1}" presName="sibTrans" presStyleLbl="sibTrans2D1" presStyleIdx="0" presStyleCnt="0"/>
      <dgm:spPr/>
    </dgm:pt>
    <dgm:pt modelId="{364A8A30-FE36-464F-A26F-7625BAB3F7FB}" type="pres">
      <dgm:prSet presAssocID="{1189FCA1-357B-49FE-BB70-A18A257BC1CF}" presName="Composite" presStyleCnt="0"/>
      <dgm:spPr/>
    </dgm:pt>
    <dgm:pt modelId="{EADFD20B-7596-40E5-A3E3-0B5ECA4F2AF4}" type="pres">
      <dgm:prSet presAssocID="{1189FCA1-357B-49FE-BB70-A18A257BC1C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4233" r="9018" b="2"/>
          <a:stretch/>
        </a:blipFill>
      </dgm:spPr>
      <dgm:extLst>
        <a:ext uri="{E40237B7-FDA0-4F09-8148-C483321AD2D9}">
          <dgm14:cNvPr xmlns:dgm14="http://schemas.microsoft.com/office/drawing/2010/diagram" id="0" name="" descr="Man climbing and hiking in the California Sierra Nevada mountains. Beautiful sweeping views from high elevations"/>
        </a:ext>
      </dgm:extLst>
    </dgm:pt>
    <dgm:pt modelId="{5137A61B-8C56-4A6A-A8AA-D07400BD18C4}" type="pres">
      <dgm:prSet presAssocID="{1189FCA1-357B-49FE-BB70-A18A257BC1CF}" presName="Subtitle" presStyleLbl="revTx" presStyleIdx="2" presStyleCnt="6">
        <dgm:presLayoutVars>
          <dgm:chMax val="0"/>
          <dgm:bulletEnabled/>
        </dgm:presLayoutVars>
      </dgm:prSet>
      <dgm:spPr/>
    </dgm:pt>
    <dgm:pt modelId="{462CE665-DA8A-4781-B155-DFCE0010A9E5}" type="pres">
      <dgm:prSet presAssocID="{1189FCA1-357B-49FE-BB70-A18A257BC1CF}" presName="Description" presStyleLbl="revTx" presStyleIdx="3" presStyleCnt="6">
        <dgm:presLayoutVars>
          <dgm:bulletEnabled/>
        </dgm:presLayoutVars>
      </dgm:prSet>
      <dgm:spPr/>
    </dgm:pt>
    <dgm:pt modelId="{EDEE4C19-3F49-4D78-B187-3C975AA7AC06}" type="pres">
      <dgm:prSet presAssocID="{4F2B3D51-243B-48F2-ACA5-E94A549EA296}" presName="sibTrans" presStyleLbl="sibTrans2D1" presStyleIdx="0" presStyleCnt="0"/>
      <dgm:spPr/>
    </dgm:pt>
    <dgm:pt modelId="{C7B6AB17-DC11-434C-BC43-8A26422063E2}" type="pres">
      <dgm:prSet presAssocID="{0CAE4117-D74F-4F8E-9DEE-A8F023A36C41}" presName="Composite" presStyleCnt="0"/>
      <dgm:spPr/>
    </dgm:pt>
    <dgm:pt modelId="{8736657A-FBCF-43D6-A2D1-3BE92601438B}" type="pres">
      <dgm:prSet presAssocID="{0CAE4117-D74F-4F8E-9DEE-A8F023A36C4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873" r="16378" b="2"/>
          <a:stretch/>
        </a:blipFill>
      </dgm:spPr>
      <dgm:extLst>
        <a:ext uri="{E40237B7-FDA0-4F09-8148-C483321AD2D9}">
          <dgm14:cNvPr xmlns:dgm14="http://schemas.microsoft.com/office/drawing/2010/diagram" id="0" name="" descr="Young woman discussing problems with friends and mental health professional. Social worker is with young university students in lecture hall. They are in group therapy at university."/>
        </a:ext>
      </dgm:extLst>
    </dgm:pt>
    <dgm:pt modelId="{2FEC3389-C3F2-4033-84EB-5F45F0056CCB}" type="pres">
      <dgm:prSet presAssocID="{0CAE4117-D74F-4F8E-9DEE-A8F023A36C41}" presName="Subtitle" presStyleLbl="revTx" presStyleIdx="4" presStyleCnt="6">
        <dgm:presLayoutVars>
          <dgm:chMax val="0"/>
          <dgm:bulletEnabled/>
        </dgm:presLayoutVars>
      </dgm:prSet>
      <dgm:spPr/>
    </dgm:pt>
    <dgm:pt modelId="{347764D6-C42E-4C70-BA48-F936BB51A0F7}" type="pres">
      <dgm:prSet presAssocID="{0CAE4117-D74F-4F8E-9DEE-A8F023A36C41}" presName="Description" presStyleLbl="revTx" presStyleIdx="5" presStyleCnt="6">
        <dgm:presLayoutVars>
          <dgm:bulletEnabled/>
        </dgm:presLayoutVars>
      </dgm:prSet>
      <dgm:spPr/>
    </dgm:pt>
  </dgm:ptLst>
  <dgm:cxnLst>
    <dgm:cxn modelId="{CB8E0F0A-F964-4E7A-8B8A-D10E625E18C5}" type="presOf" srcId="{BEEAC4CF-72C5-40C7-A1F0-D53BBBC62DC5}" destId="{347764D6-C42E-4C70-BA48-F936BB51A0F7}" srcOrd="0" destOrd="0" presId="urn:microsoft.com/office/officeart/2024/3/layout/verticalVisualTextBlock1"/>
    <dgm:cxn modelId="{67CDAD0E-96D7-4D29-A4A0-5C24CEEB5510}" type="presOf" srcId="{0CAE4117-D74F-4F8E-9DEE-A8F023A36C41}" destId="{2FEC3389-C3F2-4033-84EB-5F45F0056CCB}" srcOrd="0" destOrd="0" presId="urn:microsoft.com/office/officeart/2024/3/layout/verticalVisualTextBlock1"/>
    <dgm:cxn modelId="{C210661C-8C9D-4C39-AF25-24EC8EC531D9}" srcId="{0CAE4117-D74F-4F8E-9DEE-A8F023A36C41}" destId="{BEEAC4CF-72C5-40C7-A1F0-D53BBBC62DC5}" srcOrd="0" destOrd="0" parTransId="{9B4B8749-3964-4795-BAE3-430417952050}" sibTransId="{888B9088-5631-4F62-8A16-CA76D40E2B18}"/>
    <dgm:cxn modelId="{DED69B20-C813-4E2B-A7DD-DB9B36DB77E8}" srcId="{2CF3753B-32F8-4E00-9565-35E68ECD724D}" destId="{BBC0AF45-705E-4D54-83FC-34D4CC2AE50D}" srcOrd="0" destOrd="0" parTransId="{5BA6FF61-2CAB-48B5-8838-7E1140F168F2}" sibTransId="{1DF6FD44-A820-4EB0-8527-C9BB73B09DB9}"/>
    <dgm:cxn modelId="{E8DA506A-E759-441D-8DC0-770BF96E165B}" type="presOf" srcId="{4F2B3D51-243B-48F2-ACA5-E94A549EA296}" destId="{EDEE4C19-3F49-4D78-B187-3C975AA7AC06}" srcOrd="0" destOrd="0" presId="urn:microsoft.com/office/officeart/2024/3/layout/verticalVisualTextBlock1"/>
    <dgm:cxn modelId="{FD744274-FA01-4E1D-BFEB-C8E4043B246F}" srcId="{06B96C8D-6E19-4E43-8AA6-E481D59D53CF}" destId="{2CF3753B-32F8-4E00-9565-35E68ECD724D}" srcOrd="0" destOrd="0" parTransId="{4B2754EF-4C62-4658-B61B-14E160D658A2}" sibTransId="{8D41628A-7379-4A5A-B882-BC6609A582A1}"/>
    <dgm:cxn modelId="{860E8676-D376-402B-AA7D-6EE15AEBB1AE}" type="presOf" srcId="{8D41628A-7379-4A5A-B882-BC6609A582A1}" destId="{769EBF89-B1EE-4B60-B56C-3F3C8A186496}" srcOrd="0" destOrd="0" presId="urn:microsoft.com/office/officeart/2024/3/layout/verticalVisualTextBlock1"/>
    <dgm:cxn modelId="{882AA180-7F72-44F6-8F7F-CD36D8D57EE9}" type="presOf" srcId="{1189FCA1-357B-49FE-BB70-A18A257BC1CF}" destId="{5137A61B-8C56-4A6A-A8AA-D07400BD18C4}" srcOrd="0" destOrd="0" presId="urn:microsoft.com/office/officeart/2024/3/layout/verticalVisualTextBlock1"/>
    <dgm:cxn modelId="{C048009A-8597-4EDB-B5F2-9972DA06683E}" type="presOf" srcId="{2CF3753B-32F8-4E00-9565-35E68ECD724D}" destId="{9205FA64-4486-4EAF-8757-EF01AB7A2FA7}" srcOrd="0" destOrd="0" presId="urn:microsoft.com/office/officeart/2024/3/layout/verticalVisualTextBlock1"/>
    <dgm:cxn modelId="{38A793A5-A377-4C45-B79F-9C577E8BDC5C}" srcId="{06B96C8D-6E19-4E43-8AA6-E481D59D53CF}" destId="{0CAE4117-D74F-4F8E-9DEE-A8F023A36C41}" srcOrd="2" destOrd="0" parTransId="{0460CB6A-E191-4C98-919A-5A0A28E51752}" sibTransId="{1E760DD4-2598-4E6D-BAC2-8DC81212AEF5}"/>
    <dgm:cxn modelId="{A24CAFA7-3DA8-4776-8DE4-A52CE90BA50B}" type="presOf" srcId="{BBC0AF45-705E-4D54-83FC-34D4CC2AE50D}" destId="{9100BB0F-B679-4ED4-95C9-D1AD4DA38139}" srcOrd="0" destOrd="0" presId="urn:microsoft.com/office/officeart/2024/3/layout/verticalVisualTextBlock1"/>
    <dgm:cxn modelId="{A46F13B2-4BD5-4A8C-A67E-4EA01613D7CD}" srcId="{06B96C8D-6E19-4E43-8AA6-E481D59D53CF}" destId="{1189FCA1-357B-49FE-BB70-A18A257BC1CF}" srcOrd="1" destOrd="0" parTransId="{8CB5DA0E-FE5A-44CB-900B-3FF9E3134977}" sibTransId="{4F2B3D51-243B-48F2-ACA5-E94A549EA296}"/>
    <dgm:cxn modelId="{7D6C3FE8-DA39-477D-9657-8B2C7519658C}" srcId="{1189FCA1-357B-49FE-BB70-A18A257BC1CF}" destId="{89308FEA-73ED-47EC-B31A-143ADB4F7D2B}" srcOrd="0" destOrd="0" parTransId="{A4D26813-9051-4799-9DDF-EE1A36DDA49F}" sibTransId="{6DBC1C85-9391-411C-A8C7-679F181B69EF}"/>
    <dgm:cxn modelId="{19408EF4-8847-46A8-B38B-8C95004ADD7E}" type="presOf" srcId="{06B96C8D-6E19-4E43-8AA6-E481D59D53CF}" destId="{83066821-6A49-4F55-98F7-86B9C8941452}" srcOrd="0" destOrd="0" presId="urn:microsoft.com/office/officeart/2024/3/layout/verticalVisualTextBlock1"/>
    <dgm:cxn modelId="{7E1A1CFA-9350-4A10-A268-72DE01CB318C}" type="presOf" srcId="{89308FEA-73ED-47EC-B31A-143ADB4F7D2B}" destId="{462CE665-DA8A-4781-B155-DFCE0010A9E5}" srcOrd="0" destOrd="0" presId="urn:microsoft.com/office/officeart/2024/3/layout/verticalVisualTextBlock1"/>
    <dgm:cxn modelId="{1BA99DEA-15E5-4101-922C-8C2AD531C042}" type="presParOf" srcId="{83066821-6A49-4F55-98F7-86B9C8941452}" destId="{3B8D065B-1784-4983-A4CC-18B96FA1664E}" srcOrd="0" destOrd="0" presId="urn:microsoft.com/office/officeart/2024/3/layout/verticalVisualTextBlock1"/>
    <dgm:cxn modelId="{9DB97B44-A0A0-4CAD-BC57-64861ADE628F}" type="presParOf" srcId="{3B8D065B-1784-4983-A4CC-18B96FA1664E}" destId="{BDFEE63D-97F7-4CA4-8F0B-CEDCE4A37026}" srcOrd="0" destOrd="0" presId="urn:microsoft.com/office/officeart/2024/3/layout/verticalVisualTextBlock1"/>
    <dgm:cxn modelId="{F8B0A764-8909-470A-A3AD-517F6C5AA0DE}" type="presParOf" srcId="{3B8D065B-1784-4983-A4CC-18B96FA1664E}" destId="{9205FA64-4486-4EAF-8757-EF01AB7A2FA7}" srcOrd="1" destOrd="0" presId="urn:microsoft.com/office/officeart/2024/3/layout/verticalVisualTextBlock1"/>
    <dgm:cxn modelId="{D225045E-C824-4B24-AC55-4ADE7C5548D1}" type="presParOf" srcId="{3B8D065B-1784-4983-A4CC-18B96FA1664E}" destId="{9100BB0F-B679-4ED4-95C9-D1AD4DA38139}" srcOrd="2" destOrd="0" presId="urn:microsoft.com/office/officeart/2024/3/layout/verticalVisualTextBlock1"/>
    <dgm:cxn modelId="{B52EBDA4-5F66-49BC-A3B7-6F4D95D03889}" type="presParOf" srcId="{83066821-6A49-4F55-98F7-86B9C8941452}" destId="{769EBF89-B1EE-4B60-B56C-3F3C8A186496}" srcOrd="1" destOrd="0" presId="urn:microsoft.com/office/officeart/2024/3/layout/verticalVisualTextBlock1"/>
    <dgm:cxn modelId="{EDC7E043-59FD-4F4F-B9B2-9E3FFB643447}" type="presParOf" srcId="{83066821-6A49-4F55-98F7-86B9C8941452}" destId="{364A8A30-FE36-464F-A26F-7625BAB3F7FB}" srcOrd="2" destOrd="0" presId="urn:microsoft.com/office/officeart/2024/3/layout/verticalVisualTextBlock1"/>
    <dgm:cxn modelId="{DF3CFCEB-B0BB-4017-8F6D-1D41A953034E}" type="presParOf" srcId="{364A8A30-FE36-464F-A26F-7625BAB3F7FB}" destId="{EADFD20B-7596-40E5-A3E3-0B5ECA4F2AF4}" srcOrd="0" destOrd="0" presId="urn:microsoft.com/office/officeart/2024/3/layout/verticalVisualTextBlock1"/>
    <dgm:cxn modelId="{F96B9857-F086-4732-B6CA-1E2F189DF489}" type="presParOf" srcId="{364A8A30-FE36-464F-A26F-7625BAB3F7FB}" destId="{5137A61B-8C56-4A6A-A8AA-D07400BD18C4}" srcOrd="1" destOrd="0" presId="urn:microsoft.com/office/officeart/2024/3/layout/verticalVisualTextBlock1"/>
    <dgm:cxn modelId="{0D5501FE-EF85-4781-BB10-53FE88C52199}" type="presParOf" srcId="{364A8A30-FE36-464F-A26F-7625BAB3F7FB}" destId="{462CE665-DA8A-4781-B155-DFCE0010A9E5}" srcOrd="2" destOrd="0" presId="urn:microsoft.com/office/officeart/2024/3/layout/verticalVisualTextBlock1"/>
    <dgm:cxn modelId="{35F32429-3F83-4474-A8A8-C418BBCAEBA1}" type="presParOf" srcId="{83066821-6A49-4F55-98F7-86B9C8941452}" destId="{EDEE4C19-3F49-4D78-B187-3C975AA7AC06}" srcOrd="3" destOrd="0" presId="urn:microsoft.com/office/officeart/2024/3/layout/verticalVisualTextBlock1"/>
    <dgm:cxn modelId="{F66ABF51-B46A-4A69-B522-11FF82B3DB4E}" type="presParOf" srcId="{83066821-6A49-4F55-98F7-86B9C8941452}" destId="{C7B6AB17-DC11-434C-BC43-8A26422063E2}" srcOrd="4" destOrd="0" presId="urn:microsoft.com/office/officeart/2024/3/layout/verticalVisualTextBlock1"/>
    <dgm:cxn modelId="{6FDEB2CD-6ADA-4ED0-B104-5A704CA33094}" type="presParOf" srcId="{C7B6AB17-DC11-434C-BC43-8A26422063E2}" destId="{8736657A-FBCF-43D6-A2D1-3BE92601438B}" srcOrd="0" destOrd="0" presId="urn:microsoft.com/office/officeart/2024/3/layout/verticalVisualTextBlock1"/>
    <dgm:cxn modelId="{330D5218-965F-4110-AAD8-29AAC189253A}" type="presParOf" srcId="{C7B6AB17-DC11-434C-BC43-8A26422063E2}" destId="{2FEC3389-C3F2-4033-84EB-5F45F0056CCB}" srcOrd="1" destOrd="0" presId="urn:microsoft.com/office/officeart/2024/3/layout/verticalVisualTextBlock1"/>
    <dgm:cxn modelId="{76E6499E-B767-410F-A8A0-96DA698B184A}" type="presParOf" srcId="{C7B6AB17-DC11-434C-BC43-8A26422063E2}" destId="{347764D6-C42E-4C70-BA48-F936BB51A0F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17D6C-9E68-4BAE-9F04-D38095C21D5B}"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45ADA70-BA9F-4BD0-8390-00C89A20D1FA}">
      <dgm:prSet/>
      <dgm:spPr/>
      <dgm:t>
        <a:bodyPr/>
        <a:lstStyle/>
        <a:p>
          <a:pPr>
            <a:lnSpc>
              <a:spcPct val="100000"/>
            </a:lnSpc>
            <a:defRPr b="1"/>
          </a:pPr>
          <a:r>
            <a:rPr lang="en-US"/>
            <a:t>Behavioral Changes</a:t>
          </a:r>
        </a:p>
      </dgm:t>
    </dgm:pt>
    <dgm:pt modelId="{2227DC14-670F-4A8D-A99A-CAFE94C8C2E5}" type="parTrans" cxnId="{DA8FEA0D-9B3D-4950-9B5D-96A3A10BC88D}">
      <dgm:prSet/>
      <dgm:spPr/>
      <dgm:t>
        <a:bodyPr/>
        <a:lstStyle/>
        <a:p>
          <a:endParaRPr lang="en-US"/>
        </a:p>
      </dgm:t>
    </dgm:pt>
    <dgm:pt modelId="{54516B9B-D902-43B1-99EA-7ABF2C9F2038}" type="sibTrans" cxnId="{DA8FEA0D-9B3D-4950-9B5D-96A3A10BC88D}">
      <dgm:prSet/>
      <dgm:spPr/>
      <dgm:t>
        <a:bodyPr/>
        <a:lstStyle/>
        <a:p>
          <a:pPr>
            <a:lnSpc>
              <a:spcPct val="100000"/>
            </a:lnSpc>
            <a:defRPr b="1"/>
          </a:pPr>
          <a:endParaRPr lang="en-US"/>
        </a:p>
      </dgm:t>
    </dgm:pt>
    <dgm:pt modelId="{87176C9A-479B-456D-8B1E-7E2D4857C846}">
      <dgm:prSet/>
      <dgm:spPr/>
      <dgm:t>
        <a:bodyPr/>
        <a:lstStyle/>
        <a:p>
          <a:pPr>
            <a:lnSpc>
              <a:spcPct val="100000"/>
            </a:lnSpc>
          </a:pPr>
          <a:r>
            <a:rPr lang="en-US"/>
            <a:t>Changes in behavior can indicate that someone is struggling and may require support or intervention.</a:t>
          </a:r>
        </a:p>
      </dgm:t>
    </dgm:pt>
    <dgm:pt modelId="{755A8669-4775-4AB8-99F3-FA2716768D66}" type="parTrans" cxnId="{EAF1E3D3-4B8E-43E1-BBC1-5EF93B2DF31E}">
      <dgm:prSet/>
      <dgm:spPr/>
      <dgm:t>
        <a:bodyPr/>
        <a:lstStyle/>
        <a:p>
          <a:endParaRPr lang="en-US"/>
        </a:p>
      </dgm:t>
    </dgm:pt>
    <dgm:pt modelId="{5E59F2E9-DA46-45AE-B9F5-AA28BA9A618F}" type="sibTrans" cxnId="{EAF1E3D3-4B8E-43E1-BBC1-5EF93B2DF31E}">
      <dgm:prSet/>
      <dgm:spPr/>
      <dgm:t>
        <a:bodyPr/>
        <a:lstStyle/>
        <a:p>
          <a:endParaRPr lang="en-US"/>
        </a:p>
      </dgm:t>
    </dgm:pt>
    <dgm:pt modelId="{01F0E7E8-E9C0-4C6B-8E46-F7D744C6C4D4}">
      <dgm:prSet/>
      <dgm:spPr/>
      <dgm:t>
        <a:bodyPr/>
        <a:lstStyle/>
        <a:p>
          <a:pPr>
            <a:lnSpc>
              <a:spcPct val="100000"/>
            </a:lnSpc>
            <a:defRPr b="1"/>
          </a:pPr>
          <a:r>
            <a:rPr lang="en-US"/>
            <a:t>Mood Fluctuations</a:t>
          </a:r>
        </a:p>
      </dgm:t>
    </dgm:pt>
    <dgm:pt modelId="{8BA39BF1-4C24-4A47-AD83-5C5B8C570D46}" type="parTrans" cxnId="{D6E93A89-35E5-4CC2-8F26-34974886FB31}">
      <dgm:prSet/>
      <dgm:spPr/>
      <dgm:t>
        <a:bodyPr/>
        <a:lstStyle/>
        <a:p>
          <a:endParaRPr lang="en-US"/>
        </a:p>
      </dgm:t>
    </dgm:pt>
    <dgm:pt modelId="{837A18A0-453C-4212-8667-46EFF43407F4}" type="sibTrans" cxnId="{D6E93A89-35E5-4CC2-8F26-34974886FB31}">
      <dgm:prSet/>
      <dgm:spPr/>
      <dgm:t>
        <a:bodyPr/>
        <a:lstStyle/>
        <a:p>
          <a:pPr>
            <a:lnSpc>
              <a:spcPct val="100000"/>
            </a:lnSpc>
            <a:defRPr b="1"/>
          </a:pPr>
          <a:endParaRPr lang="en-US"/>
        </a:p>
      </dgm:t>
    </dgm:pt>
    <dgm:pt modelId="{DA5AF38C-F186-46D9-9181-C0D52E6A83E6}">
      <dgm:prSet/>
      <dgm:spPr/>
      <dgm:t>
        <a:bodyPr/>
        <a:lstStyle/>
        <a:p>
          <a:pPr>
            <a:lnSpc>
              <a:spcPct val="100000"/>
            </a:lnSpc>
          </a:pPr>
          <a:r>
            <a:rPr lang="en-US"/>
            <a:t>Mood changes, such as increased irritability or sadness, can be early signs of underlying struggles.</a:t>
          </a:r>
        </a:p>
      </dgm:t>
    </dgm:pt>
    <dgm:pt modelId="{848D690B-41AC-48A0-9017-86A7C8460CFF}" type="parTrans" cxnId="{C9B7E4BF-1809-4514-8DFE-8FD939B69565}">
      <dgm:prSet/>
      <dgm:spPr/>
      <dgm:t>
        <a:bodyPr/>
        <a:lstStyle/>
        <a:p>
          <a:endParaRPr lang="en-US"/>
        </a:p>
      </dgm:t>
    </dgm:pt>
    <dgm:pt modelId="{E2553732-9F50-4452-A150-ECA14DE93F7B}" type="sibTrans" cxnId="{C9B7E4BF-1809-4514-8DFE-8FD939B69565}">
      <dgm:prSet/>
      <dgm:spPr/>
      <dgm:t>
        <a:bodyPr/>
        <a:lstStyle/>
        <a:p>
          <a:endParaRPr lang="en-US"/>
        </a:p>
      </dgm:t>
    </dgm:pt>
    <dgm:pt modelId="{B083E3D4-559E-4E7E-BE63-A417033BF41A}">
      <dgm:prSet/>
      <dgm:spPr/>
      <dgm:t>
        <a:bodyPr/>
        <a:lstStyle/>
        <a:p>
          <a:pPr>
            <a:lnSpc>
              <a:spcPct val="100000"/>
            </a:lnSpc>
            <a:defRPr b="1"/>
          </a:pPr>
          <a:r>
            <a:rPr lang="en-US"/>
            <a:t>Physical Health Signs</a:t>
          </a:r>
        </a:p>
      </dgm:t>
    </dgm:pt>
    <dgm:pt modelId="{856387AE-35CD-40B6-9357-3E6D9DB1B183}" type="parTrans" cxnId="{6C1C1A0E-349F-498E-BECE-3FC4F47B00AB}">
      <dgm:prSet/>
      <dgm:spPr/>
      <dgm:t>
        <a:bodyPr/>
        <a:lstStyle/>
        <a:p>
          <a:endParaRPr lang="en-US"/>
        </a:p>
      </dgm:t>
    </dgm:pt>
    <dgm:pt modelId="{089F62E5-880B-436F-96DE-A08A6095DEB3}" type="sibTrans" cxnId="{6C1C1A0E-349F-498E-BECE-3FC4F47B00AB}">
      <dgm:prSet/>
      <dgm:spPr/>
      <dgm:t>
        <a:bodyPr/>
        <a:lstStyle/>
        <a:p>
          <a:endParaRPr lang="en-US"/>
        </a:p>
      </dgm:t>
    </dgm:pt>
    <dgm:pt modelId="{586933D2-B7D4-4C9D-A92C-69FEC3F1BBD1}">
      <dgm:prSet/>
      <dgm:spPr/>
      <dgm:t>
        <a:bodyPr/>
        <a:lstStyle/>
        <a:p>
          <a:pPr>
            <a:lnSpc>
              <a:spcPct val="100000"/>
            </a:lnSpc>
          </a:pPr>
          <a:r>
            <a:rPr lang="en-US"/>
            <a:t>Physical health indicators, like changes in sleep patterns or appetite, can also be warning signs of distress.</a:t>
          </a:r>
        </a:p>
      </dgm:t>
    </dgm:pt>
    <dgm:pt modelId="{A51D7D0B-E65B-406A-8742-240EB4995C4A}" type="parTrans" cxnId="{F29255C8-B44A-4DDC-ADC2-0350DC64FAAA}">
      <dgm:prSet/>
      <dgm:spPr/>
      <dgm:t>
        <a:bodyPr/>
        <a:lstStyle/>
        <a:p>
          <a:endParaRPr lang="en-US"/>
        </a:p>
      </dgm:t>
    </dgm:pt>
    <dgm:pt modelId="{4B9D9BFE-C275-46E1-8D9F-E025727862F8}" type="sibTrans" cxnId="{F29255C8-B44A-4DDC-ADC2-0350DC64FAAA}">
      <dgm:prSet/>
      <dgm:spPr/>
      <dgm:t>
        <a:bodyPr/>
        <a:lstStyle/>
        <a:p>
          <a:endParaRPr lang="en-US"/>
        </a:p>
      </dgm:t>
    </dgm:pt>
    <dgm:pt modelId="{86CA89D6-F263-4CD1-A2BD-6CB71043E22D}" type="pres">
      <dgm:prSet presAssocID="{E2717D6C-9E68-4BAE-9F04-D38095C21D5B}" presName="Root" presStyleCnt="0">
        <dgm:presLayoutVars>
          <dgm:dir/>
          <dgm:resizeHandles val="exact"/>
        </dgm:presLayoutVars>
      </dgm:prSet>
      <dgm:spPr/>
    </dgm:pt>
    <dgm:pt modelId="{AF395F59-07C4-45FA-8E7E-C9320AEBF11A}" type="pres">
      <dgm:prSet presAssocID="{C45ADA70-BA9F-4BD0-8390-00C89A20D1FA}" presName="Composite" presStyleCnt="0"/>
      <dgm:spPr/>
    </dgm:pt>
    <dgm:pt modelId="{38BC260E-1283-403C-8420-58BC83EF44A5}" type="pres">
      <dgm:prSet presAssocID="{C45ADA70-BA9F-4BD0-8390-00C89A20D1F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752" r="28499" b="2"/>
          <a:stretch/>
        </a:blipFill>
      </dgm:spPr>
      <dgm:extLst>
        <a:ext uri="{E40237B7-FDA0-4F09-8148-C483321AD2D9}">
          <dgm14:cNvPr xmlns:dgm14="http://schemas.microsoft.com/office/drawing/2010/diagram" id="0" name="" descr="Customer satisfaction survey feedback"/>
        </a:ext>
      </dgm:extLst>
    </dgm:pt>
    <dgm:pt modelId="{5931F29A-BDF9-4D34-8108-8E3E9582B6F0}" type="pres">
      <dgm:prSet presAssocID="{C45ADA70-BA9F-4BD0-8390-00C89A20D1FA}" presName="Subtitle" presStyleLbl="revTx" presStyleIdx="0" presStyleCnt="6">
        <dgm:presLayoutVars>
          <dgm:chMax val="0"/>
          <dgm:bulletEnabled/>
        </dgm:presLayoutVars>
      </dgm:prSet>
      <dgm:spPr/>
    </dgm:pt>
    <dgm:pt modelId="{ADE8B606-50D6-4EB5-AEAF-D5AB1B5F2845}" type="pres">
      <dgm:prSet presAssocID="{C45ADA70-BA9F-4BD0-8390-00C89A20D1FA}" presName="Description" presStyleLbl="revTx" presStyleIdx="1" presStyleCnt="6">
        <dgm:presLayoutVars>
          <dgm:bulletEnabled/>
        </dgm:presLayoutVars>
      </dgm:prSet>
      <dgm:spPr/>
    </dgm:pt>
    <dgm:pt modelId="{B545FAB2-47F1-4A86-87A5-E81927F18BD0}" type="pres">
      <dgm:prSet presAssocID="{54516B9B-D902-43B1-99EA-7ABF2C9F2038}" presName="sibTrans" presStyleLbl="sibTrans2D1" presStyleIdx="0" presStyleCnt="0"/>
      <dgm:spPr/>
    </dgm:pt>
    <dgm:pt modelId="{7EDB92FB-BFBD-4BA4-943C-A06ED1617255}" type="pres">
      <dgm:prSet presAssocID="{01F0E7E8-E9C0-4C6B-8E46-F7D744C6C4D4}" presName="Composite" presStyleCnt="0"/>
      <dgm:spPr/>
    </dgm:pt>
    <dgm:pt modelId="{65596E43-4EA5-4D87-A272-D9A047C8D9D6}" type="pres">
      <dgm:prSet presAssocID="{01F0E7E8-E9C0-4C6B-8E46-F7D744C6C4D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1155" r="14341" b="-5"/>
          <a:stretch/>
        </a:blipFill>
      </dgm:spPr>
      <dgm:extLst>
        <a:ext uri="{E40237B7-FDA0-4F09-8148-C483321AD2D9}">
          <dgm14:cNvPr xmlns:dgm14="http://schemas.microsoft.com/office/drawing/2010/diagram" id="0" name="" descr="Blackboard Business Strategy Concept"/>
        </a:ext>
      </dgm:extLst>
    </dgm:pt>
    <dgm:pt modelId="{86E88D35-1AC7-4D09-B196-94FE47DBF6EC}" type="pres">
      <dgm:prSet presAssocID="{01F0E7E8-E9C0-4C6B-8E46-F7D744C6C4D4}" presName="Subtitle" presStyleLbl="revTx" presStyleIdx="2" presStyleCnt="6">
        <dgm:presLayoutVars>
          <dgm:chMax val="0"/>
          <dgm:bulletEnabled/>
        </dgm:presLayoutVars>
      </dgm:prSet>
      <dgm:spPr/>
    </dgm:pt>
    <dgm:pt modelId="{8D6CFD30-FE4F-40EC-8ADD-E0D74032FEB6}" type="pres">
      <dgm:prSet presAssocID="{01F0E7E8-E9C0-4C6B-8E46-F7D744C6C4D4}" presName="Description" presStyleLbl="revTx" presStyleIdx="3" presStyleCnt="6">
        <dgm:presLayoutVars>
          <dgm:bulletEnabled/>
        </dgm:presLayoutVars>
      </dgm:prSet>
      <dgm:spPr/>
    </dgm:pt>
    <dgm:pt modelId="{943B62BA-D9C3-4E04-B333-D0863D287712}" type="pres">
      <dgm:prSet presAssocID="{837A18A0-453C-4212-8667-46EFF43407F4}" presName="sibTrans" presStyleLbl="sibTrans2D1" presStyleIdx="0" presStyleCnt="0"/>
      <dgm:spPr/>
    </dgm:pt>
    <dgm:pt modelId="{F51A8132-22A2-4755-9FCF-35779B9F2ABD}" type="pres">
      <dgm:prSet presAssocID="{B083E3D4-559E-4E7E-BE63-A417033BF41A}" presName="Composite" presStyleCnt="0"/>
      <dgm:spPr/>
    </dgm:pt>
    <dgm:pt modelId="{DB79EB03-784D-4FD2-9153-329774EED645}" type="pres">
      <dgm:prSet presAssocID="{B083E3D4-559E-4E7E-BE63-A417033BF41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1347" r="15404" b="2"/>
          <a:stretch/>
        </a:blipFill>
      </dgm:spPr>
      <dgm:extLst>
        <a:ext uri="{E40237B7-FDA0-4F09-8148-C483321AD2D9}">
          <dgm14:cNvPr xmlns:dgm14="http://schemas.microsoft.com/office/drawing/2010/diagram" id="0" name="" descr="Wooden mannequin wakes up in the morning of barking dog - he wants to go out"/>
        </a:ext>
      </dgm:extLst>
    </dgm:pt>
    <dgm:pt modelId="{CCF9478F-224A-44F0-8A08-128ABC65F060}" type="pres">
      <dgm:prSet presAssocID="{B083E3D4-559E-4E7E-BE63-A417033BF41A}" presName="Subtitle" presStyleLbl="revTx" presStyleIdx="4" presStyleCnt="6">
        <dgm:presLayoutVars>
          <dgm:chMax val="0"/>
          <dgm:bulletEnabled/>
        </dgm:presLayoutVars>
      </dgm:prSet>
      <dgm:spPr/>
    </dgm:pt>
    <dgm:pt modelId="{CE653CD8-6852-467C-970D-3ADED0D8BD57}" type="pres">
      <dgm:prSet presAssocID="{B083E3D4-559E-4E7E-BE63-A417033BF41A}" presName="Description" presStyleLbl="revTx" presStyleIdx="5" presStyleCnt="6">
        <dgm:presLayoutVars>
          <dgm:bulletEnabled/>
        </dgm:presLayoutVars>
      </dgm:prSet>
      <dgm:spPr/>
    </dgm:pt>
  </dgm:ptLst>
  <dgm:cxnLst>
    <dgm:cxn modelId="{DA8FEA0D-9B3D-4950-9B5D-96A3A10BC88D}" srcId="{E2717D6C-9E68-4BAE-9F04-D38095C21D5B}" destId="{C45ADA70-BA9F-4BD0-8390-00C89A20D1FA}" srcOrd="0" destOrd="0" parTransId="{2227DC14-670F-4A8D-A99A-CAFE94C8C2E5}" sibTransId="{54516B9B-D902-43B1-99EA-7ABF2C9F2038}"/>
    <dgm:cxn modelId="{6C1C1A0E-349F-498E-BECE-3FC4F47B00AB}" srcId="{E2717D6C-9E68-4BAE-9F04-D38095C21D5B}" destId="{B083E3D4-559E-4E7E-BE63-A417033BF41A}" srcOrd="2" destOrd="0" parTransId="{856387AE-35CD-40B6-9357-3E6D9DB1B183}" sibTransId="{089F62E5-880B-436F-96DE-A08A6095DEB3}"/>
    <dgm:cxn modelId="{C0ED3524-0916-4997-B67A-5591A314C5A0}" type="presOf" srcId="{DA5AF38C-F186-46D9-9181-C0D52E6A83E6}" destId="{8D6CFD30-FE4F-40EC-8ADD-E0D74032FEB6}" srcOrd="0" destOrd="0" presId="urn:microsoft.com/office/officeart/2024/3/layout/verticalVisualTextBlock1"/>
    <dgm:cxn modelId="{527CFC27-1293-4B2D-8EDD-F7B2FB45891F}" type="presOf" srcId="{C45ADA70-BA9F-4BD0-8390-00C89A20D1FA}" destId="{5931F29A-BDF9-4D34-8108-8E3E9582B6F0}" srcOrd="0" destOrd="0" presId="urn:microsoft.com/office/officeart/2024/3/layout/verticalVisualTextBlock1"/>
    <dgm:cxn modelId="{1FEE7941-C10E-4F68-8785-AEAD907DCE1C}" type="presOf" srcId="{837A18A0-453C-4212-8667-46EFF43407F4}" destId="{943B62BA-D9C3-4E04-B333-D0863D287712}" srcOrd="0" destOrd="0" presId="urn:microsoft.com/office/officeart/2024/3/layout/verticalVisualTextBlock1"/>
    <dgm:cxn modelId="{8A7E7E4B-65D3-45F0-80DA-E92A184E617C}" type="presOf" srcId="{54516B9B-D902-43B1-99EA-7ABF2C9F2038}" destId="{B545FAB2-47F1-4A86-87A5-E81927F18BD0}" srcOrd="0" destOrd="0" presId="urn:microsoft.com/office/officeart/2024/3/layout/verticalVisualTextBlock1"/>
    <dgm:cxn modelId="{693AA159-3CBF-4273-A140-2BF403159181}" type="presOf" srcId="{586933D2-B7D4-4C9D-A92C-69FEC3F1BBD1}" destId="{CE653CD8-6852-467C-970D-3ADED0D8BD57}" srcOrd="0" destOrd="0" presId="urn:microsoft.com/office/officeart/2024/3/layout/verticalVisualTextBlock1"/>
    <dgm:cxn modelId="{D6E93A89-35E5-4CC2-8F26-34974886FB31}" srcId="{E2717D6C-9E68-4BAE-9F04-D38095C21D5B}" destId="{01F0E7E8-E9C0-4C6B-8E46-F7D744C6C4D4}" srcOrd="1" destOrd="0" parTransId="{8BA39BF1-4C24-4A47-AD83-5C5B8C570D46}" sibTransId="{837A18A0-453C-4212-8667-46EFF43407F4}"/>
    <dgm:cxn modelId="{0846EC8E-B378-431C-8BD4-9A878D5D5DCB}" type="presOf" srcId="{B083E3D4-559E-4E7E-BE63-A417033BF41A}" destId="{CCF9478F-224A-44F0-8A08-128ABC65F060}" srcOrd="0" destOrd="0" presId="urn:microsoft.com/office/officeart/2024/3/layout/verticalVisualTextBlock1"/>
    <dgm:cxn modelId="{9643B1A0-5DE1-4E1F-99A3-E4D8C87B593B}" type="presOf" srcId="{E2717D6C-9E68-4BAE-9F04-D38095C21D5B}" destId="{86CA89D6-F263-4CD1-A2BD-6CB71043E22D}" srcOrd="0" destOrd="0" presId="urn:microsoft.com/office/officeart/2024/3/layout/verticalVisualTextBlock1"/>
    <dgm:cxn modelId="{E5B7F7B0-5779-44DC-9ED5-7B0B1433F4C7}" type="presOf" srcId="{01F0E7E8-E9C0-4C6B-8E46-F7D744C6C4D4}" destId="{86E88D35-1AC7-4D09-B196-94FE47DBF6EC}" srcOrd="0" destOrd="0" presId="urn:microsoft.com/office/officeart/2024/3/layout/verticalVisualTextBlock1"/>
    <dgm:cxn modelId="{C9B7E4BF-1809-4514-8DFE-8FD939B69565}" srcId="{01F0E7E8-E9C0-4C6B-8E46-F7D744C6C4D4}" destId="{DA5AF38C-F186-46D9-9181-C0D52E6A83E6}" srcOrd="0" destOrd="0" parTransId="{848D690B-41AC-48A0-9017-86A7C8460CFF}" sibTransId="{E2553732-9F50-4452-A150-ECA14DE93F7B}"/>
    <dgm:cxn modelId="{F29255C8-B44A-4DDC-ADC2-0350DC64FAAA}" srcId="{B083E3D4-559E-4E7E-BE63-A417033BF41A}" destId="{586933D2-B7D4-4C9D-A92C-69FEC3F1BBD1}" srcOrd="0" destOrd="0" parTransId="{A51D7D0B-E65B-406A-8742-240EB4995C4A}" sibTransId="{4B9D9BFE-C275-46E1-8D9F-E025727862F8}"/>
    <dgm:cxn modelId="{EAF1E3D3-4B8E-43E1-BBC1-5EF93B2DF31E}" srcId="{C45ADA70-BA9F-4BD0-8390-00C89A20D1FA}" destId="{87176C9A-479B-456D-8B1E-7E2D4857C846}" srcOrd="0" destOrd="0" parTransId="{755A8669-4775-4AB8-99F3-FA2716768D66}" sibTransId="{5E59F2E9-DA46-45AE-B9F5-AA28BA9A618F}"/>
    <dgm:cxn modelId="{B136C4E7-F0A1-4841-A220-9622E2A9BDAE}" type="presOf" srcId="{87176C9A-479B-456D-8B1E-7E2D4857C846}" destId="{ADE8B606-50D6-4EB5-AEAF-D5AB1B5F2845}" srcOrd="0" destOrd="0" presId="urn:microsoft.com/office/officeart/2024/3/layout/verticalVisualTextBlock1"/>
    <dgm:cxn modelId="{CD350834-B398-47DF-82C5-9421AD208331}" type="presParOf" srcId="{86CA89D6-F263-4CD1-A2BD-6CB71043E22D}" destId="{AF395F59-07C4-45FA-8E7E-C9320AEBF11A}" srcOrd="0" destOrd="0" presId="urn:microsoft.com/office/officeart/2024/3/layout/verticalVisualTextBlock1"/>
    <dgm:cxn modelId="{12284F11-AF33-45E5-855D-976EFA57C9CE}" type="presParOf" srcId="{AF395F59-07C4-45FA-8E7E-C9320AEBF11A}" destId="{38BC260E-1283-403C-8420-58BC83EF44A5}" srcOrd="0" destOrd="0" presId="urn:microsoft.com/office/officeart/2024/3/layout/verticalVisualTextBlock1"/>
    <dgm:cxn modelId="{EFDAAB9F-AC9C-4910-A16C-076AD9A48750}" type="presParOf" srcId="{AF395F59-07C4-45FA-8E7E-C9320AEBF11A}" destId="{5931F29A-BDF9-4D34-8108-8E3E9582B6F0}" srcOrd="1" destOrd="0" presId="urn:microsoft.com/office/officeart/2024/3/layout/verticalVisualTextBlock1"/>
    <dgm:cxn modelId="{D9CE1F38-75AD-426A-AD88-DC1CF07FDE28}" type="presParOf" srcId="{AF395F59-07C4-45FA-8E7E-C9320AEBF11A}" destId="{ADE8B606-50D6-4EB5-AEAF-D5AB1B5F2845}" srcOrd="2" destOrd="0" presId="urn:microsoft.com/office/officeart/2024/3/layout/verticalVisualTextBlock1"/>
    <dgm:cxn modelId="{7F76EF49-6BB2-459E-8EA7-5D48C1D2EA2E}" type="presParOf" srcId="{86CA89D6-F263-4CD1-A2BD-6CB71043E22D}" destId="{B545FAB2-47F1-4A86-87A5-E81927F18BD0}" srcOrd="1" destOrd="0" presId="urn:microsoft.com/office/officeart/2024/3/layout/verticalVisualTextBlock1"/>
    <dgm:cxn modelId="{FCB231F4-CB6E-4C66-A4FF-CF24F428D5D8}" type="presParOf" srcId="{86CA89D6-F263-4CD1-A2BD-6CB71043E22D}" destId="{7EDB92FB-BFBD-4BA4-943C-A06ED1617255}" srcOrd="2" destOrd="0" presId="urn:microsoft.com/office/officeart/2024/3/layout/verticalVisualTextBlock1"/>
    <dgm:cxn modelId="{98FC6726-5E67-41D7-AAFE-674ED3A078AD}" type="presParOf" srcId="{7EDB92FB-BFBD-4BA4-943C-A06ED1617255}" destId="{65596E43-4EA5-4D87-A272-D9A047C8D9D6}" srcOrd="0" destOrd="0" presId="urn:microsoft.com/office/officeart/2024/3/layout/verticalVisualTextBlock1"/>
    <dgm:cxn modelId="{11755591-1E8F-4216-A0DE-3346750E7B66}" type="presParOf" srcId="{7EDB92FB-BFBD-4BA4-943C-A06ED1617255}" destId="{86E88D35-1AC7-4D09-B196-94FE47DBF6EC}" srcOrd="1" destOrd="0" presId="urn:microsoft.com/office/officeart/2024/3/layout/verticalVisualTextBlock1"/>
    <dgm:cxn modelId="{DAD6B55E-768E-47AE-9332-C5A9BD984329}" type="presParOf" srcId="{7EDB92FB-BFBD-4BA4-943C-A06ED1617255}" destId="{8D6CFD30-FE4F-40EC-8ADD-E0D74032FEB6}" srcOrd="2" destOrd="0" presId="urn:microsoft.com/office/officeart/2024/3/layout/verticalVisualTextBlock1"/>
    <dgm:cxn modelId="{6B5F6EC6-7783-4F7D-A10C-03EA2036F8C4}" type="presParOf" srcId="{86CA89D6-F263-4CD1-A2BD-6CB71043E22D}" destId="{943B62BA-D9C3-4E04-B333-D0863D287712}" srcOrd="3" destOrd="0" presId="urn:microsoft.com/office/officeart/2024/3/layout/verticalVisualTextBlock1"/>
    <dgm:cxn modelId="{30FD55D5-6F3B-4DC5-9A46-6AFA1FD6BFB9}" type="presParOf" srcId="{86CA89D6-F263-4CD1-A2BD-6CB71043E22D}" destId="{F51A8132-22A2-4755-9FCF-35779B9F2ABD}" srcOrd="4" destOrd="0" presId="urn:microsoft.com/office/officeart/2024/3/layout/verticalVisualTextBlock1"/>
    <dgm:cxn modelId="{CF5A3347-A8D6-4B3A-AF2D-1E85D3290F3D}" type="presParOf" srcId="{F51A8132-22A2-4755-9FCF-35779B9F2ABD}" destId="{DB79EB03-784D-4FD2-9153-329774EED645}" srcOrd="0" destOrd="0" presId="urn:microsoft.com/office/officeart/2024/3/layout/verticalVisualTextBlock1"/>
    <dgm:cxn modelId="{E59B1AF0-EF60-41A2-B7C3-B93E3A5489A6}" type="presParOf" srcId="{F51A8132-22A2-4755-9FCF-35779B9F2ABD}" destId="{CCF9478F-224A-44F0-8A08-128ABC65F060}" srcOrd="1" destOrd="0" presId="urn:microsoft.com/office/officeart/2024/3/layout/verticalVisualTextBlock1"/>
    <dgm:cxn modelId="{03942C1C-7C6B-4453-96A7-B1FB510EDCB6}" type="presParOf" srcId="{F51A8132-22A2-4755-9FCF-35779B9F2ABD}" destId="{CE653CD8-6852-467C-970D-3ADED0D8BD5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8C9FA-C5A7-40FC-8EAA-3AFC4F82566B}"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FF792122-A426-4499-AE7E-DD97B6CFD330}">
      <dgm:prSet/>
      <dgm:spPr/>
      <dgm:t>
        <a:bodyPr/>
        <a:lstStyle/>
        <a:p>
          <a:pPr>
            <a:lnSpc>
              <a:spcPct val="100000"/>
            </a:lnSpc>
            <a:defRPr b="1"/>
          </a:pPr>
          <a:r>
            <a:rPr lang="en-US"/>
            <a:t>Empowerment in Recovery</a:t>
          </a:r>
        </a:p>
      </dgm:t>
    </dgm:pt>
    <dgm:pt modelId="{17A70645-B254-4711-8FFA-19A733FF6159}" type="parTrans" cxnId="{EBAA8DF3-8202-41CF-8544-FB41AAE63053}">
      <dgm:prSet/>
      <dgm:spPr/>
      <dgm:t>
        <a:bodyPr/>
        <a:lstStyle/>
        <a:p>
          <a:endParaRPr lang="en-US"/>
        </a:p>
      </dgm:t>
    </dgm:pt>
    <dgm:pt modelId="{59CDDC0B-DCFF-4004-A393-A12F484CD7DD}" type="sibTrans" cxnId="{EBAA8DF3-8202-41CF-8544-FB41AAE63053}">
      <dgm:prSet/>
      <dgm:spPr/>
      <dgm:t>
        <a:bodyPr/>
        <a:lstStyle/>
        <a:p>
          <a:pPr>
            <a:lnSpc>
              <a:spcPct val="100000"/>
            </a:lnSpc>
            <a:defRPr b="1"/>
          </a:pPr>
          <a:endParaRPr lang="en-US"/>
        </a:p>
      </dgm:t>
    </dgm:pt>
    <dgm:pt modelId="{E8E67C64-AEB4-4F45-A73E-BC8F473055E2}">
      <dgm:prSet/>
      <dgm:spPr/>
      <dgm:t>
        <a:bodyPr/>
        <a:lstStyle/>
        <a:p>
          <a:pPr>
            <a:lnSpc>
              <a:spcPct val="100000"/>
            </a:lnSpc>
          </a:pPr>
          <a:r>
            <a:rPr lang="en-US"/>
            <a:t>The Wellness Recovery Action Plan empowers individuals to take control of their recovery journey and make informed decisions.</a:t>
          </a:r>
        </a:p>
      </dgm:t>
    </dgm:pt>
    <dgm:pt modelId="{9C2DB74D-5554-44C9-B192-2DDA77B74626}" type="parTrans" cxnId="{AE5789B7-F0C0-4FF3-977E-10C0500FECB1}">
      <dgm:prSet/>
      <dgm:spPr/>
      <dgm:t>
        <a:bodyPr/>
        <a:lstStyle/>
        <a:p>
          <a:endParaRPr lang="en-US"/>
        </a:p>
      </dgm:t>
    </dgm:pt>
    <dgm:pt modelId="{086F165A-433C-459B-9C6B-97D134777C69}" type="sibTrans" cxnId="{AE5789B7-F0C0-4FF3-977E-10C0500FECB1}">
      <dgm:prSet/>
      <dgm:spPr/>
      <dgm:t>
        <a:bodyPr/>
        <a:lstStyle/>
        <a:p>
          <a:endParaRPr lang="en-US"/>
        </a:p>
      </dgm:t>
    </dgm:pt>
    <dgm:pt modelId="{A917175D-53B9-4707-B56E-B8CA3C34F005}">
      <dgm:prSet/>
      <dgm:spPr/>
      <dgm:t>
        <a:bodyPr/>
        <a:lstStyle/>
        <a:p>
          <a:pPr>
            <a:lnSpc>
              <a:spcPct val="100000"/>
            </a:lnSpc>
            <a:defRPr b="1"/>
          </a:pPr>
          <a:r>
            <a:rPr lang="en-US"/>
            <a:t>Practical Strategies</a:t>
          </a:r>
        </a:p>
      </dgm:t>
    </dgm:pt>
    <dgm:pt modelId="{4CC5BDA4-D2E7-4F61-AE0F-5A80C13516C8}" type="parTrans" cxnId="{2E42CAE7-276C-452D-9927-BC4E874E136D}">
      <dgm:prSet/>
      <dgm:spPr/>
      <dgm:t>
        <a:bodyPr/>
        <a:lstStyle/>
        <a:p>
          <a:endParaRPr lang="en-US"/>
        </a:p>
      </dgm:t>
    </dgm:pt>
    <dgm:pt modelId="{62512F5F-1445-4EDB-BCE4-67A914C4D0F3}" type="sibTrans" cxnId="{2E42CAE7-276C-452D-9927-BC4E874E136D}">
      <dgm:prSet/>
      <dgm:spPr/>
      <dgm:t>
        <a:bodyPr/>
        <a:lstStyle/>
        <a:p>
          <a:pPr>
            <a:lnSpc>
              <a:spcPct val="100000"/>
            </a:lnSpc>
            <a:defRPr b="1"/>
          </a:pPr>
          <a:endParaRPr lang="en-US"/>
        </a:p>
      </dgm:t>
    </dgm:pt>
    <dgm:pt modelId="{DBE824AB-7812-4653-8F9E-5C4604131101}">
      <dgm:prSet/>
      <dgm:spPr/>
      <dgm:t>
        <a:bodyPr/>
        <a:lstStyle/>
        <a:p>
          <a:pPr>
            <a:lnSpc>
              <a:spcPct val="100000"/>
            </a:lnSpc>
          </a:pPr>
          <a:r>
            <a:rPr lang="en-US"/>
            <a:t>Implementing practical strategies from the WRAP helps individuals navigate challenges and improve their well-being during recovery.</a:t>
          </a:r>
        </a:p>
      </dgm:t>
    </dgm:pt>
    <dgm:pt modelId="{B2B85C9F-2EB4-415D-92AA-5D17D10EBB83}" type="parTrans" cxnId="{C60EB193-F775-48AC-B740-CCA5691E9799}">
      <dgm:prSet/>
      <dgm:spPr/>
      <dgm:t>
        <a:bodyPr/>
        <a:lstStyle/>
        <a:p>
          <a:endParaRPr lang="en-US"/>
        </a:p>
      </dgm:t>
    </dgm:pt>
    <dgm:pt modelId="{278FCAC4-D334-4715-90DC-86DFF70B0BD1}" type="sibTrans" cxnId="{C60EB193-F775-48AC-B740-CCA5691E9799}">
      <dgm:prSet/>
      <dgm:spPr/>
      <dgm:t>
        <a:bodyPr/>
        <a:lstStyle/>
        <a:p>
          <a:endParaRPr lang="en-US"/>
        </a:p>
      </dgm:t>
    </dgm:pt>
    <dgm:pt modelId="{EA9D8C63-F8A9-4C51-ACB5-C37A623326C8}">
      <dgm:prSet/>
      <dgm:spPr/>
      <dgm:t>
        <a:bodyPr/>
        <a:lstStyle/>
        <a:p>
          <a:pPr>
            <a:lnSpc>
              <a:spcPct val="100000"/>
            </a:lnSpc>
            <a:defRPr b="1"/>
          </a:pPr>
          <a:r>
            <a:rPr lang="en-US"/>
            <a:t>Fulfillment in Life</a:t>
          </a:r>
        </a:p>
      </dgm:t>
    </dgm:pt>
    <dgm:pt modelId="{860E1840-71E3-4746-AE4A-A9EAA8865D34}" type="parTrans" cxnId="{F844BA1D-D8ED-4953-AE61-CC5027721E02}">
      <dgm:prSet/>
      <dgm:spPr/>
      <dgm:t>
        <a:bodyPr/>
        <a:lstStyle/>
        <a:p>
          <a:endParaRPr lang="en-US"/>
        </a:p>
      </dgm:t>
    </dgm:pt>
    <dgm:pt modelId="{E22AF873-C9DB-4E1B-9F4E-C80E6F19E76D}" type="sibTrans" cxnId="{F844BA1D-D8ED-4953-AE61-CC5027721E02}">
      <dgm:prSet/>
      <dgm:spPr/>
      <dgm:t>
        <a:bodyPr/>
        <a:lstStyle/>
        <a:p>
          <a:endParaRPr lang="en-US"/>
        </a:p>
      </dgm:t>
    </dgm:pt>
    <dgm:pt modelId="{DFC5CA6D-62F9-4107-AB50-85DF5823AC06}">
      <dgm:prSet/>
      <dgm:spPr/>
      <dgm:t>
        <a:bodyPr/>
        <a:lstStyle/>
        <a:p>
          <a:pPr>
            <a:lnSpc>
              <a:spcPct val="100000"/>
            </a:lnSpc>
          </a:pPr>
          <a:r>
            <a:rPr lang="en-US"/>
            <a:t>Through the WRAP, individuals can work towards leading fulfilling lives beyond addiction, fostering personal growth and resilience.</a:t>
          </a:r>
        </a:p>
      </dgm:t>
    </dgm:pt>
    <dgm:pt modelId="{1BB54E65-9F01-43C4-A653-437F2E9ED6FA}" type="parTrans" cxnId="{9D08AAD5-C77C-45A0-8962-CAC934E53658}">
      <dgm:prSet/>
      <dgm:spPr/>
      <dgm:t>
        <a:bodyPr/>
        <a:lstStyle/>
        <a:p>
          <a:endParaRPr lang="en-US"/>
        </a:p>
      </dgm:t>
    </dgm:pt>
    <dgm:pt modelId="{1887F7A3-71CA-4CE9-B4D9-01AEC55B40CB}" type="sibTrans" cxnId="{9D08AAD5-C77C-45A0-8962-CAC934E53658}">
      <dgm:prSet/>
      <dgm:spPr/>
      <dgm:t>
        <a:bodyPr/>
        <a:lstStyle/>
        <a:p>
          <a:endParaRPr lang="en-US"/>
        </a:p>
      </dgm:t>
    </dgm:pt>
    <dgm:pt modelId="{FA36F096-5BCE-4F1C-ADDA-A34A777C3CBB}" type="pres">
      <dgm:prSet presAssocID="{0278C9FA-C5A7-40FC-8EAA-3AFC4F82566B}" presName="Name0" presStyleCnt="0">
        <dgm:presLayoutVars>
          <dgm:dir/>
          <dgm:resizeHandles val="exact"/>
        </dgm:presLayoutVars>
      </dgm:prSet>
      <dgm:spPr/>
    </dgm:pt>
    <dgm:pt modelId="{A404D518-1554-4F56-A3F0-43B29E1E133B}" type="pres">
      <dgm:prSet presAssocID="{FF792122-A426-4499-AE7E-DD97B6CFD330}" presName="compNode" presStyleCnt="0"/>
      <dgm:spPr/>
    </dgm:pt>
    <dgm:pt modelId="{6B1D6AFA-1788-4D89-979F-597E043DE231}" type="pres">
      <dgm:prSet presAssocID="{FF792122-A426-4499-AE7E-DD97B6CFD330}" presName="pictRect" presStyleLbl="revTx" presStyleIdx="0" presStyleCnt="6">
        <dgm:presLayoutVars>
          <dgm:chMax val="0"/>
          <dgm:bulletEnabled/>
        </dgm:presLayoutVars>
      </dgm:prSet>
      <dgm:spPr/>
    </dgm:pt>
    <dgm:pt modelId="{764E1E66-2341-4AA9-A500-1FBD31BAB007}" type="pres">
      <dgm:prSet presAssocID="{FF792122-A426-4499-AE7E-DD97B6CFD330}" presName="textRect" presStyleLbl="revTx" presStyleIdx="1" presStyleCnt="6">
        <dgm:presLayoutVars>
          <dgm:bulletEnabled/>
        </dgm:presLayoutVars>
      </dgm:prSet>
      <dgm:spPr/>
    </dgm:pt>
    <dgm:pt modelId="{742826C1-194B-4C66-A57C-D5BC655779AE}" type="pres">
      <dgm:prSet presAssocID="{59CDDC0B-DCFF-4004-A393-A12F484CD7DD}" presName="sibTrans" presStyleLbl="sibTrans2D1" presStyleIdx="0" presStyleCnt="0"/>
      <dgm:spPr/>
    </dgm:pt>
    <dgm:pt modelId="{9F3A73C0-C369-4B62-ADDF-46BF3BAB2234}" type="pres">
      <dgm:prSet presAssocID="{A917175D-53B9-4707-B56E-B8CA3C34F005}" presName="compNode" presStyleCnt="0"/>
      <dgm:spPr/>
    </dgm:pt>
    <dgm:pt modelId="{528AC349-7D3E-4CD5-A2F5-9C310BC340CA}" type="pres">
      <dgm:prSet presAssocID="{A917175D-53B9-4707-B56E-B8CA3C34F005}" presName="pictRect" presStyleLbl="revTx" presStyleIdx="2" presStyleCnt="6">
        <dgm:presLayoutVars>
          <dgm:chMax val="0"/>
          <dgm:bulletEnabled/>
        </dgm:presLayoutVars>
      </dgm:prSet>
      <dgm:spPr/>
    </dgm:pt>
    <dgm:pt modelId="{4E893715-83DE-4959-98AE-021D9CEAB185}" type="pres">
      <dgm:prSet presAssocID="{A917175D-53B9-4707-B56E-B8CA3C34F005}" presName="textRect" presStyleLbl="revTx" presStyleIdx="3" presStyleCnt="6">
        <dgm:presLayoutVars>
          <dgm:bulletEnabled/>
        </dgm:presLayoutVars>
      </dgm:prSet>
      <dgm:spPr/>
    </dgm:pt>
    <dgm:pt modelId="{614D8BA5-5504-4380-AC04-F7C11FC304A1}" type="pres">
      <dgm:prSet presAssocID="{62512F5F-1445-4EDB-BCE4-67A914C4D0F3}" presName="sibTrans" presStyleLbl="sibTrans2D1" presStyleIdx="0" presStyleCnt="0"/>
      <dgm:spPr/>
    </dgm:pt>
    <dgm:pt modelId="{B43AF7D5-170D-4BEC-A4DC-45BB07931B49}" type="pres">
      <dgm:prSet presAssocID="{EA9D8C63-F8A9-4C51-ACB5-C37A623326C8}" presName="compNode" presStyleCnt="0"/>
      <dgm:spPr/>
    </dgm:pt>
    <dgm:pt modelId="{FFE24D20-255D-4E33-89CC-8816555E878C}" type="pres">
      <dgm:prSet presAssocID="{EA9D8C63-F8A9-4C51-ACB5-C37A623326C8}" presName="pictRect" presStyleLbl="revTx" presStyleIdx="4" presStyleCnt="6">
        <dgm:presLayoutVars>
          <dgm:chMax val="0"/>
          <dgm:bulletEnabled/>
        </dgm:presLayoutVars>
      </dgm:prSet>
      <dgm:spPr/>
    </dgm:pt>
    <dgm:pt modelId="{81DF9EC0-8431-4E5C-808A-1C243F4171BC}" type="pres">
      <dgm:prSet presAssocID="{EA9D8C63-F8A9-4C51-ACB5-C37A623326C8}" presName="textRect" presStyleLbl="revTx" presStyleIdx="5" presStyleCnt="6">
        <dgm:presLayoutVars>
          <dgm:bulletEnabled/>
        </dgm:presLayoutVars>
      </dgm:prSet>
      <dgm:spPr/>
    </dgm:pt>
  </dgm:ptLst>
  <dgm:cxnLst>
    <dgm:cxn modelId="{F844BA1D-D8ED-4953-AE61-CC5027721E02}" srcId="{0278C9FA-C5A7-40FC-8EAA-3AFC4F82566B}" destId="{EA9D8C63-F8A9-4C51-ACB5-C37A623326C8}" srcOrd="2" destOrd="0" parTransId="{860E1840-71E3-4746-AE4A-A9EAA8865D34}" sibTransId="{E22AF873-C9DB-4E1B-9F4E-C80E6F19E76D}"/>
    <dgm:cxn modelId="{BBA4DB64-5D72-423F-94CC-4B530A743BA9}" type="presOf" srcId="{DFC5CA6D-62F9-4107-AB50-85DF5823AC06}" destId="{81DF9EC0-8431-4E5C-808A-1C243F4171BC}" srcOrd="0" destOrd="0" presId="urn:microsoft.com/office/officeart/2024/3/layout/hArchList1"/>
    <dgm:cxn modelId="{CC536551-4BD0-4E1E-8078-E6B99D5D296A}" type="presOf" srcId="{59CDDC0B-DCFF-4004-A393-A12F484CD7DD}" destId="{742826C1-194B-4C66-A57C-D5BC655779AE}" srcOrd="0" destOrd="0" presId="urn:microsoft.com/office/officeart/2024/3/layout/hArchList1"/>
    <dgm:cxn modelId="{9D841E52-727B-4CF3-BAF1-B8A0DF08959A}" type="presOf" srcId="{A917175D-53B9-4707-B56E-B8CA3C34F005}" destId="{528AC349-7D3E-4CD5-A2F5-9C310BC340CA}" srcOrd="0" destOrd="0" presId="urn:microsoft.com/office/officeart/2024/3/layout/hArchList1"/>
    <dgm:cxn modelId="{BB2F0356-E1EA-49F2-826E-22F3CD52940A}" type="presOf" srcId="{E8E67C64-AEB4-4F45-A73E-BC8F473055E2}" destId="{764E1E66-2341-4AA9-A500-1FBD31BAB007}" srcOrd="0" destOrd="0" presId="urn:microsoft.com/office/officeart/2024/3/layout/hArchList1"/>
    <dgm:cxn modelId="{304B137C-EEC0-4B70-9155-B544EC86262F}" type="presOf" srcId="{0278C9FA-C5A7-40FC-8EAA-3AFC4F82566B}" destId="{FA36F096-5BCE-4F1C-ADDA-A34A777C3CBB}" srcOrd="0" destOrd="0" presId="urn:microsoft.com/office/officeart/2024/3/layout/hArchList1"/>
    <dgm:cxn modelId="{C60EB193-F775-48AC-B740-CCA5691E9799}" srcId="{A917175D-53B9-4707-B56E-B8CA3C34F005}" destId="{DBE824AB-7812-4653-8F9E-5C4604131101}" srcOrd="0" destOrd="0" parTransId="{B2B85C9F-2EB4-415D-92AA-5D17D10EBB83}" sibTransId="{278FCAC4-D334-4715-90DC-86DFF70B0BD1}"/>
    <dgm:cxn modelId="{D9D7AFA5-3FC4-49FF-BB81-61C9726B02CC}" type="presOf" srcId="{DBE824AB-7812-4653-8F9E-5C4604131101}" destId="{4E893715-83DE-4959-98AE-021D9CEAB185}" srcOrd="0" destOrd="0" presId="urn:microsoft.com/office/officeart/2024/3/layout/hArchList1"/>
    <dgm:cxn modelId="{EA2593AA-1FF5-4579-8362-CC76BCF06A65}" type="presOf" srcId="{62512F5F-1445-4EDB-BCE4-67A914C4D0F3}" destId="{614D8BA5-5504-4380-AC04-F7C11FC304A1}" srcOrd="0" destOrd="0" presId="urn:microsoft.com/office/officeart/2024/3/layout/hArchList1"/>
    <dgm:cxn modelId="{09C508AF-CA6F-4869-B165-25D572626D55}" type="presOf" srcId="{FF792122-A426-4499-AE7E-DD97B6CFD330}" destId="{6B1D6AFA-1788-4D89-979F-597E043DE231}" srcOrd="0" destOrd="0" presId="urn:microsoft.com/office/officeart/2024/3/layout/hArchList1"/>
    <dgm:cxn modelId="{AE5789B7-F0C0-4FF3-977E-10C0500FECB1}" srcId="{FF792122-A426-4499-AE7E-DD97B6CFD330}" destId="{E8E67C64-AEB4-4F45-A73E-BC8F473055E2}" srcOrd="0" destOrd="0" parTransId="{9C2DB74D-5554-44C9-B192-2DDA77B74626}" sibTransId="{086F165A-433C-459B-9C6B-97D134777C69}"/>
    <dgm:cxn modelId="{9D08AAD5-C77C-45A0-8962-CAC934E53658}" srcId="{EA9D8C63-F8A9-4C51-ACB5-C37A623326C8}" destId="{DFC5CA6D-62F9-4107-AB50-85DF5823AC06}" srcOrd="0" destOrd="0" parTransId="{1BB54E65-9F01-43C4-A653-437F2E9ED6FA}" sibTransId="{1887F7A3-71CA-4CE9-B4D9-01AEC55B40CB}"/>
    <dgm:cxn modelId="{B84B06E5-CB83-48B7-951D-7A0FEF2147CB}" type="presOf" srcId="{EA9D8C63-F8A9-4C51-ACB5-C37A623326C8}" destId="{FFE24D20-255D-4E33-89CC-8816555E878C}" srcOrd="0" destOrd="0" presId="urn:microsoft.com/office/officeart/2024/3/layout/hArchList1"/>
    <dgm:cxn modelId="{2E42CAE7-276C-452D-9927-BC4E874E136D}" srcId="{0278C9FA-C5A7-40FC-8EAA-3AFC4F82566B}" destId="{A917175D-53B9-4707-B56E-B8CA3C34F005}" srcOrd="1" destOrd="0" parTransId="{4CC5BDA4-D2E7-4F61-AE0F-5A80C13516C8}" sibTransId="{62512F5F-1445-4EDB-BCE4-67A914C4D0F3}"/>
    <dgm:cxn modelId="{EBAA8DF3-8202-41CF-8544-FB41AAE63053}" srcId="{0278C9FA-C5A7-40FC-8EAA-3AFC4F82566B}" destId="{FF792122-A426-4499-AE7E-DD97B6CFD330}" srcOrd="0" destOrd="0" parTransId="{17A70645-B254-4711-8FFA-19A733FF6159}" sibTransId="{59CDDC0B-DCFF-4004-A393-A12F484CD7DD}"/>
    <dgm:cxn modelId="{BC52E31E-329C-4DDB-B559-EA61DCF931D2}" type="presParOf" srcId="{FA36F096-5BCE-4F1C-ADDA-A34A777C3CBB}" destId="{A404D518-1554-4F56-A3F0-43B29E1E133B}" srcOrd="0" destOrd="0" presId="urn:microsoft.com/office/officeart/2024/3/layout/hArchList1"/>
    <dgm:cxn modelId="{05F308D7-4580-46BA-8CDD-14A6F911626A}" type="presParOf" srcId="{A404D518-1554-4F56-A3F0-43B29E1E133B}" destId="{6B1D6AFA-1788-4D89-979F-597E043DE231}" srcOrd="0" destOrd="0" presId="urn:microsoft.com/office/officeart/2024/3/layout/hArchList1"/>
    <dgm:cxn modelId="{27281D56-78FC-486E-AF49-611FA11035F7}" type="presParOf" srcId="{A404D518-1554-4F56-A3F0-43B29E1E133B}" destId="{764E1E66-2341-4AA9-A500-1FBD31BAB007}" srcOrd="1" destOrd="0" presId="urn:microsoft.com/office/officeart/2024/3/layout/hArchList1"/>
    <dgm:cxn modelId="{9A8808A5-FB67-4AFF-85E6-3492DD43518A}" type="presParOf" srcId="{FA36F096-5BCE-4F1C-ADDA-A34A777C3CBB}" destId="{742826C1-194B-4C66-A57C-D5BC655779AE}" srcOrd="1" destOrd="0" presId="urn:microsoft.com/office/officeart/2024/3/layout/hArchList1"/>
    <dgm:cxn modelId="{F5796E7C-8C82-4F5C-B481-9F92A6DD9397}" type="presParOf" srcId="{FA36F096-5BCE-4F1C-ADDA-A34A777C3CBB}" destId="{9F3A73C0-C369-4B62-ADDF-46BF3BAB2234}" srcOrd="2" destOrd="0" presId="urn:microsoft.com/office/officeart/2024/3/layout/hArchList1"/>
    <dgm:cxn modelId="{7B7501BD-DDD9-4F98-BE71-AD5CA1DE0BEF}" type="presParOf" srcId="{9F3A73C0-C369-4B62-ADDF-46BF3BAB2234}" destId="{528AC349-7D3E-4CD5-A2F5-9C310BC340CA}" srcOrd="0" destOrd="0" presId="urn:microsoft.com/office/officeart/2024/3/layout/hArchList1"/>
    <dgm:cxn modelId="{0B936D5D-15AC-4632-B840-DCC5B42B383E}" type="presParOf" srcId="{9F3A73C0-C369-4B62-ADDF-46BF3BAB2234}" destId="{4E893715-83DE-4959-98AE-021D9CEAB185}" srcOrd="1" destOrd="0" presId="urn:microsoft.com/office/officeart/2024/3/layout/hArchList1"/>
    <dgm:cxn modelId="{30BC05B2-CC3A-40EF-BFBF-2D5B96CF65BA}" type="presParOf" srcId="{FA36F096-5BCE-4F1C-ADDA-A34A777C3CBB}" destId="{614D8BA5-5504-4380-AC04-F7C11FC304A1}" srcOrd="3" destOrd="0" presId="urn:microsoft.com/office/officeart/2024/3/layout/hArchList1"/>
    <dgm:cxn modelId="{A660A737-B92E-4817-BD93-0AF863BC47BD}" type="presParOf" srcId="{FA36F096-5BCE-4F1C-ADDA-A34A777C3CBB}" destId="{B43AF7D5-170D-4BEC-A4DC-45BB07931B49}" srcOrd="4" destOrd="0" presId="urn:microsoft.com/office/officeart/2024/3/layout/hArchList1"/>
    <dgm:cxn modelId="{E90F14D4-CEDE-423C-A1F1-7667073D7C56}" type="presParOf" srcId="{B43AF7D5-170D-4BEC-A4DC-45BB07931B49}" destId="{FFE24D20-255D-4E33-89CC-8816555E878C}" srcOrd="0" destOrd="0" presId="urn:microsoft.com/office/officeart/2024/3/layout/hArchList1"/>
    <dgm:cxn modelId="{C8F3BB15-DAF7-4B64-9208-891CB06DF003}" type="presParOf" srcId="{B43AF7D5-170D-4BEC-A4DC-45BB07931B49}" destId="{81DF9EC0-8431-4E5C-808A-1C243F4171BC}"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94CC9-4CEE-42C4-BB11-5BB4112A2B9A}">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520" r="12731" b="2"/>
          <a:stretch/>
        </a:blipFill>
        <a:ln>
          <a:noFill/>
        </a:ln>
        <a:effectLst/>
      </dsp:spPr>
      <dsp:style>
        <a:lnRef idx="0">
          <a:scrgbClr r="0" g="0" b="0"/>
        </a:lnRef>
        <a:fillRef idx="3">
          <a:scrgbClr r="0" g="0" b="0"/>
        </a:fillRef>
        <a:effectRef idx="2">
          <a:scrgbClr r="0" g="0" b="0"/>
        </a:effectRef>
        <a:fontRef idx="minor">
          <a:schemeClr val="lt1"/>
        </a:fontRef>
      </dsp:style>
    </dsp:sp>
    <dsp:sp modelId="{84B8A78D-ADC1-4E42-92C8-023D9CED4B55}">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Mindfulness Techniques</a:t>
          </a:r>
        </a:p>
      </dsp:txBody>
      <dsp:txXfrm>
        <a:off x="2034553" y="0"/>
        <a:ext cx="4155226" cy="370034"/>
      </dsp:txXfrm>
    </dsp:sp>
    <dsp:sp modelId="{3EE0DF8A-882E-435B-8647-33DB5195BB8F}">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Mindfulness techniques help individuals stay present and reduce anxiety by focusing on the current moment.</a:t>
          </a:r>
        </a:p>
      </dsp:txBody>
      <dsp:txXfrm>
        <a:off x="2034553" y="370034"/>
        <a:ext cx="4155226" cy="1484518"/>
      </dsp:txXfrm>
    </dsp:sp>
    <dsp:sp modelId="{0BB9BD25-DA6A-4F34-80AE-2FFA8CE01530}">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313" r="19938" b="2"/>
          <a:stretch/>
        </a:blipFill>
        <a:ln>
          <a:noFill/>
        </a:ln>
        <a:effectLst/>
      </dsp:spPr>
      <dsp:style>
        <a:lnRef idx="0">
          <a:scrgbClr r="0" g="0" b="0"/>
        </a:lnRef>
        <a:fillRef idx="3">
          <a:scrgbClr r="0" g="0" b="0"/>
        </a:fillRef>
        <a:effectRef idx="2">
          <a:scrgbClr r="0" g="0" b="0"/>
        </a:effectRef>
        <a:fontRef idx="minor">
          <a:schemeClr val="lt1"/>
        </a:fontRef>
      </dsp:style>
    </dsp:sp>
    <dsp:sp modelId="{07B0F2CC-5123-4283-8334-37E06CB16946}">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Physical Exercise</a:t>
          </a:r>
        </a:p>
      </dsp:txBody>
      <dsp:txXfrm>
        <a:off x="2034553" y="2002917"/>
        <a:ext cx="4155226" cy="370034"/>
      </dsp:txXfrm>
    </dsp:sp>
    <dsp:sp modelId="{83F9CEEF-E83A-40CE-BDBE-EFF1250C3C02}">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 physical exercise is a powerful coping strategy that promotes the release of endorphins, improving mood and reducing stress.</a:t>
          </a:r>
        </a:p>
      </dsp:txBody>
      <dsp:txXfrm>
        <a:off x="2034553" y="2372952"/>
        <a:ext cx="4155226" cy="1484518"/>
      </dsp:txXfrm>
    </dsp:sp>
    <dsp:sp modelId="{5E256295-9757-4DCF-ACC8-AB1DFE7D8295}">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3046" r="20205" b="2"/>
          <a:stretch/>
        </a:blipFill>
        <a:ln>
          <a:noFill/>
        </a:ln>
        <a:effectLst/>
      </dsp:spPr>
      <dsp:style>
        <a:lnRef idx="0">
          <a:scrgbClr r="0" g="0" b="0"/>
        </a:lnRef>
        <a:fillRef idx="3">
          <a:scrgbClr r="0" g="0" b="0"/>
        </a:fillRef>
        <a:effectRef idx="2">
          <a:scrgbClr r="0" g="0" b="0"/>
        </a:effectRef>
        <a:fontRef idx="minor">
          <a:schemeClr val="lt1"/>
        </a:fontRef>
      </dsp:style>
    </dsp:sp>
    <dsp:sp modelId="{F449BEF9-5A4B-4C58-BCF3-E55D6D3E3620}">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Journaling</a:t>
          </a:r>
        </a:p>
      </dsp:txBody>
      <dsp:txXfrm>
        <a:off x="2034553" y="4005834"/>
        <a:ext cx="4155226" cy="370034"/>
      </dsp:txXfrm>
    </dsp:sp>
    <dsp:sp modelId="{503A343E-5CCC-4E18-8CD3-03C87FA3525F}">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Journaling allows individuals to express thoughts and feelings, helping to gain perspective and clarity in stressful situations.</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EE63D-97F7-4CA4-8F0B-CEDCE4A37026}">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7546" r="15705" b="2"/>
          <a:stretch/>
        </a:blipFill>
        <a:ln>
          <a:noFill/>
        </a:ln>
        <a:effectLst/>
      </dsp:spPr>
      <dsp:style>
        <a:lnRef idx="0">
          <a:scrgbClr r="0" g="0" b="0"/>
        </a:lnRef>
        <a:fillRef idx="3">
          <a:scrgbClr r="0" g="0" b="0"/>
        </a:fillRef>
        <a:effectRef idx="2">
          <a:scrgbClr r="0" g="0" b="0"/>
        </a:effectRef>
        <a:fontRef idx="minor">
          <a:schemeClr val="lt1"/>
        </a:fontRef>
      </dsp:style>
    </dsp:sp>
    <dsp:sp modelId="{9205FA64-4486-4EAF-8757-EF01AB7A2FA7}">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Support Networks</a:t>
          </a:r>
        </a:p>
      </dsp:txBody>
      <dsp:txXfrm>
        <a:off x="2034553" y="0"/>
        <a:ext cx="4155226" cy="370034"/>
      </dsp:txXfrm>
    </dsp:sp>
    <dsp:sp modelId="{9100BB0F-B679-4ED4-95C9-D1AD4DA38139}">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Support networks are crucial for recovery, providing emotional and practical assistance throughout the healing process.</a:t>
          </a:r>
        </a:p>
      </dsp:txBody>
      <dsp:txXfrm>
        <a:off x="2034553" y="370034"/>
        <a:ext cx="4155226" cy="1484518"/>
      </dsp:txXfrm>
    </dsp:sp>
    <dsp:sp modelId="{EADFD20B-7596-40E5-A3E3-0B5ECA4F2AF4}">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4233" r="9018" b="2"/>
          <a:stretch/>
        </a:blipFill>
        <a:ln>
          <a:noFill/>
        </a:ln>
        <a:effectLst/>
      </dsp:spPr>
      <dsp:style>
        <a:lnRef idx="0">
          <a:scrgbClr r="0" g="0" b="0"/>
        </a:lnRef>
        <a:fillRef idx="3">
          <a:scrgbClr r="0" g="0" b="0"/>
        </a:fillRef>
        <a:effectRef idx="2">
          <a:scrgbClr r="0" g="0" b="0"/>
        </a:effectRef>
        <a:fontRef idx="minor">
          <a:schemeClr val="lt1"/>
        </a:fontRef>
      </dsp:style>
    </dsp:sp>
    <dsp:sp modelId="{5137A61B-8C56-4A6A-A8AA-D07400BD18C4}">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Encouragement and Accountability</a:t>
          </a:r>
        </a:p>
      </dsp:txBody>
      <dsp:txXfrm>
        <a:off x="2034553" y="2002917"/>
        <a:ext cx="4155226" cy="370034"/>
      </dsp:txXfrm>
    </dsp:sp>
    <dsp:sp modelId="{462CE665-DA8A-4781-B155-DFCE0010A9E5}">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with friends, family, and support groups fosters accountability and motivation, helping individuals stay committed to their recovery.</a:t>
          </a:r>
        </a:p>
      </dsp:txBody>
      <dsp:txXfrm>
        <a:off x="2034553" y="2372952"/>
        <a:ext cx="4155226" cy="1484518"/>
      </dsp:txXfrm>
    </dsp:sp>
    <dsp:sp modelId="{8736657A-FBCF-43D6-A2D1-3BE92601438B}">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873" r="16378" b="2"/>
          <a:stretch/>
        </a:blipFill>
        <a:ln>
          <a:noFill/>
        </a:ln>
        <a:effectLst/>
      </dsp:spPr>
      <dsp:style>
        <a:lnRef idx="0">
          <a:scrgbClr r="0" g="0" b="0"/>
        </a:lnRef>
        <a:fillRef idx="3">
          <a:scrgbClr r="0" g="0" b="0"/>
        </a:fillRef>
        <a:effectRef idx="2">
          <a:scrgbClr r="0" g="0" b="0"/>
        </a:effectRef>
        <a:fontRef idx="minor">
          <a:schemeClr val="lt1"/>
        </a:fontRef>
      </dsp:style>
    </dsp:sp>
    <dsp:sp modelId="{2FEC3389-C3F2-4033-84EB-5F45F0056CCB}">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Shared Experiences</a:t>
          </a:r>
        </a:p>
      </dsp:txBody>
      <dsp:txXfrm>
        <a:off x="2034553" y="4005834"/>
        <a:ext cx="4155226" cy="370034"/>
      </dsp:txXfrm>
    </dsp:sp>
    <dsp:sp modelId="{347764D6-C42E-4C70-BA48-F936BB51A0F7}">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Sharing experiences with others in similar situations can provide comfort and understanding, enhancing the recovery journey.</a:t>
          </a:r>
        </a:p>
      </dsp:txBody>
      <dsp:txXfrm>
        <a:off x="2034553" y="4375869"/>
        <a:ext cx="4155226" cy="148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C260E-1283-403C-8420-58BC83EF44A5}">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752" r="28499" b="2"/>
          <a:stretch/>
        </a:blipFill>
        <a:ln>
          <a:noFill/>
        </a:ln>
        <a:effectLst/>
      </dsp:spPr>
      <dsp:style>
        <a:lnRef idx="0">
          <a:scrgbClr r="0" g="0" b="0"/>
        </a:lnRef>
        <a:fillRef idx="3">
          <a:scrgbClr r="0" g="0" b="0"/>
        </a:fillRef>
        <a:effectRef idx="2">
          <a:scrgbClr r="0" g="0" b="0"/>
        </a:effectRef>
        <a:fontRef idx="minor">
          <a:schemeClr val="lt1"/>
        </a:fontRef>
      </dsp:style>
    </dsp:sp>
    <dsp:sp modelId="{5931F29A-BDF9-4D34-8108-8E3E9582B6F0}">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Behavioral Changes</a:t>
          </a:r>
        </a:p>
      </dsp:txBody>
      <dsp:txXfrm>
        <a:off x="2034553" y="0"/>
        <a:ext cx="4155226" cy="370034"/>
      </dsp:txXfrm>
    </dsp:sp>
    <dsp:sp modelId="{ADE8B606-50D6-4EB5-AEAF-D5AB1B5F2845}">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Changes in behavior can indicate that someone is struggling and may require support or intervention.</a:t>
          </a:r>
        </a:p>
      </dsp:txBody>
      <dsp:txXfrm>
        <a:off x="2034553" y="370034"/>
        <a:ext cx="4155226" cy="1484518"/>
      </dsp:txXfrm>
    </dsp:sp>
    <dsp:sp modelId="{65596E43-4EA5-4D87-A272-D9A047C8D9D6}">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1155" r="14341" b="-5"/>
          <a:stretch/>
        </a:blipFill>
        <a:ln>
          <a:noFill/>
        </a:ln>
        <a:effectLst/>
      </dsp:spPr>
      <dsp:style>
        <a:lnRef idx="0">
          <a:scrgbClr r="0" g="0" b="0"/>
        </a:lnRef>
        <a:fillRef idx="3">
          <a:scrgbClr r="0" g="0" b="0"/>
        </a:fillRef>
        <a:effectRef idx="2">
          <a:scrgbClr r="0" g="0" b="0"/>
        </a:effectRef>
        <a:fontRef idx="minor">
          <a:schemeClr val="lt1"/>
        </a:fontRef>
      </dsp:style>
    </dsp:sp>
    <dsp:sp modelId="{86E88D35-1AC7-4D09-B196-94FE47DBF6EC}">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Mood Fluctuations</a:t>
          </a:r>
        </a:p>
      </dsp:txBody>
      <dsp:txXfrm>
        <a:off x="2034553" y="2002917"/>
        <a:ext cx="4155226" cy="370034"/>
      </dsp:txXfrm>
    </dsp:sp>
    <dsp:sp modelId="{8D6CFD30-FE4F-40EC-8ADD-E0D74032FEB6}">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Mood changes, such as increased irritability or sadness, can be early signs of underlying struggles.</a:t>
          </a:r>
        </a:p>
      </dsp:txBody>
      <dsp:txXfrm>
        <a:off x="2034553" y="2372952"/>
        <a:ext cx="4155226" cy="1484518"/>
      </dsp:txXfrm>
    </dsp:sp>
    <dsp:sp modelId="{DB79EB03-784D-4FD2-9153-329774EED645}">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1347" r="15404" b="2"/>
          <a:stretch/>
        </a:blipFill>
        <a:ln>
          <a:noFill/>
        </a:ln>
        <a:effectLst/>
      </dsp:spPr>
      <dsp:style>
        <a:lnRef idx="0">
          <a:scrgbClr r="0" g="0" b="0"/>
        </a:lnRef>
        <a:fillRef idx="3">
          <a:scrgbClr r="0" g="0" b="0"/>
        </a:fillRef>
        <a:effectRef idx="2">
          <a:scrgbClr r="0" g="0" b="0"/>
        </a:effectRef>
        <a:fontRef idx="minor">
          <a:schemeClr val="lt1"/>
        </a:fontRef>
      </dsp:style>
    </dsp:sp>
    <dsp:sp modelId="{CCF9478F-224A-44F0-8A08-128ABC65F060}">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Physical Health Signs</a:t>
          </a:r>
        </a:p>
      </dsp:txBody>
      <dsp:txXfrm>
        <a:off x="2034553" y="4005834"/>
        <a:ext cx="4155226" cy="370034"/>
      </dsp:txXfrm>
    </dsp:sp>
    <dsp:sp modelId="{CE653CD8-6852-467C-970D-3ADED0D8BD57}">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Physical health indicators, like changes in sleep patterns or appetite, can also be warning signs of distress.</a:t>
          </a:r>
        </a:p>
      </dsp:txBody>
      <dsp:txXfrm>
        <a:off x="2034553" y="4375869"/>
        <a:ext cx="4155226" cy="1484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D6AFA-1788-4D89-979F-597E043DE231}">
      <dsp:nvSpPr>
        <dsp:cNvPr id="0" name=""/>
        <dsp:cNvSpPr/>
      </dsp:nvSpPr>
      <dsp:spPr>
        <a:xfrm>
          <a:off x="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Empowerment in Recovery</a:t>
          </a:r>
        </a:p>
      </dsp:txBody>
      <dsp:txXfrm>
        <a:off x="0" y="0"/>
        <a:ext cx="3403282" cy="355310"/>
      </dsp:txXfrm>
    </dsp:sp>
    <dsp:sp modelId="{764E1E66-2341-4AA9-A500-1FBD31BAB007}">
      <dsp:nvSpPr>
        <dsp:cNvPr id="0" name=""/>
        <dsp:cNvSpPr/>
      </dsp:nvSpPr>
      <dsp:spPr>
        <a:xfrm>
          <a:off x="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Recovery Action Plan empowers individuals to take control of their recovery journey and make informed decisions.</a:t>
          </a:r>
        </a:p>
      </dsp:txBody>
      <dsp:txXfrm>
        <a:off x="0" y="355310"/>
        <a:ext cx="3403282" cy="2132893"/>
      </dsp:txXfrm>
    </dsp:sp>
    <dsp:sp modelId="{528AC349-7D3E-4CD5-A2F5-9C310BC340CA}">
      <dsp:nvSpPr>
        <dsp:cNvPr id="0" name=""/>
        <dsp:cNvSpPr/>
      </dsp:nvSpPr>
      <dsp:spPr>
        <a:xfrm>
          <a:off x="374361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Practical Strategies</a:t>
          </a:r>
        </a:p>
      </dsp:txBody>
      <dsp:txXfrm>
        <a:off x="3743610" y="0"/>
        <a:ext cx="3403282" cy="355310"/>
      </dsp:txXfrm>
    </dsp:sp>
    <dsp:sp modelId="{4E893715-83DE-4959-98AE-021D9CEAB185}">
      <dsp:nvSpPr>
        <dsp:cNvPr id="0" name=""/>
        <dsp:cNvSpPr/>
      </dsp:nvSpPr>
      <dsp:spPr>
        <a:xfrm>
          <a:off x="374361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Implementing practical strategies from the WRAP helps individuals navigate challenges and improve their well-being during recovery.</a:t>
          </a:r>
        </a:p>
      </dsp:txBody>
      <dsp:txXfrm>
        <a:off x="3743610" y="355310"/>
        <a:ext cx="3403282" cy="2132893"/>
      </dsp:txXfrm>
    </dsp:sp>
    <dsp:sp modelId="{FFE24D20-255D-4E33-89CC-8816555E878C}">
      <dsp:nvSpPr>
        <dsp:cNvPr id="0" name=""/>
        <dsp:cNvSpPr/>
      </dsp:nvSpPr>
      <dsp:spPr>
        <a:xfrm>
          <a:off x="7487221"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Fulfillment in Life</a:t>
          </a:r>
        </a:p>
      </dsp:txBody>
      <dsp:txXfrm>
        <a:off x="7487221" y="0"/>
        <a:ext cx="3403282" cy="355310"/>
      </dsp:txXfrm>
    </dsp:sp>
    <dsp:sp modelId="{81DF9EC0-8431-4E5C-808A-1C243F4171BC}">
      <dsp:nvSpPr>
        <dsp:cNvPr id="0" name=""/>
        <dsp:cNvSpPr/>
      </dsp:nvSpPr>
      <dsp:spPr>
        <a:xfrm>
          <a:off x="7487221"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Through the WRAP, individuals can work towards leading fulfilling lives beyond addiction, fostering personal growth and resilience.</a:t>
          </a:r>
        </a:p>
      </dsp:txBody>
      <dsp:txXfrm>
        <a:off x="7487221" y="355310"/>
        <a:ext cx="3403282" cy="213289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94B75-D120-47F8-9CF2-59DC95E866D5}"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78CAA-677D-41DD-BE1A-12A49AA5446D}" type="slidenum">
              <a:rPr lang="en-US" smtClean="0"/>
              <a:t>‹#›</a:t>
            </a:fld>
            <a:endParaRPr lang="en-US"/>
          </a:p>
        </p:txBody>
      </p:sp>
    </p:spTree>
    <p:extLst>
      <p:ext uri="{BB962C8B-B14F-4D97-AF65-F5344CB8AC3E}">
        <p14:creationId xmlns:p14="http://schemas.microsoft.com/office/powerpoint/2010/main" val="14035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The Wellness Recovery Action Plan, or WRAP, is a personalized system for coping with the challenges of addiction and promoting recovery. This presentation will provide an in-depth exploration of WRAP, its principles, and how it can support individuals in their recovery journey.
</a:t>
            </a:r>
          </a:p>
        </p:txBody>
      </p:sp>
      <p:sp>
        <p:nvSpPr>
          <p:cNvPr id="4" name="Slide Number Placeholder 3"/>
          <p:cNvSpPr>
            <a:spLocks noGrp="1"/>
          </p:cNvSpPr>
          <p:nvPr>
            <p:ph type="sldNum" sz="quarter" idx="5"/>
          </p:nvPr>
        </p:nvSpPr>
        <p:spPr/>
        <p:txBody>
          <a:bodyPr/>
          <a:lstStyle/>
          <a:p>
            <a:fld id="{8529701A-A4DE-492C-BC8A-735581AA3795}" type="slidenum">
              <a:rPr lang="en-US" smtClean="0"/>
              <a:t>1</a:t>
            </a:fld>
            <a:endParaRPr lang="en-US"/>
          </a:p>
        </p:txBody>
      </p:sp>
    </p:spTree>
    <p:extLst>
      <p:ext uri="{BB962C8B-B14F-4D97-AF65-F5344CB8AC3E}">
        <p14:creationId xmlns:p14="http://schemas.microsoft.com/office/powerpoint/2010/main" val="284851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Addictions can significantly affect both physical and mental well-being. This includes issues such as chronic health problems, emotional distress, and social isolation, which may complicate the recovery process.</a:t>
            </a:r>
          </a:p>
        </p:txBody>
      </p:sp>
      <p:sp>
        <p:nvSpPr>
          <p:cNvPr id="4" name="Slide Number Placeholder 3"/>
          <p:cNvSpPr>
            <a:spLocks noGrp="1"/>
          </p:cNvSpPr>
          <p:nvPr>
            <p:ph type="sldNum" sz="quarter" idx="5"/>
          </p:nvPr>
        </p:nvSpPr>
        <p:spPr/>
        <p:txBody>
          <a:bodyPr/>
          <a:lstStyle/>
          <a:p>
            <a:fld id="{8529701A-A4DE-492C-BC8A-735581AA3795}" type="slidenum">
              <a:rPr lang="en-US" smtClean="0"/>
              <a:t>10</a:t>
            </a:fld>
            <a:endParaRPr lang="en-US"/>
          </a:p>
        </p:txBody>
      </p:sp>
    </p:spTree>
    <p:extLst>
      <p:ext uri="{BB962C8B-B14F-4D97-AF65-F5344CB8AC3E}">
        <p14:creationId xmlns:p14="http://schemas.microsoft.com/office/powerpoint/2010/main" val="759344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wellness toolbox is a collection of resources and strategies that individuals can use to maintain their recovery. This section will focus on how to identify strengths, develop coping strategies, and harness support networks.</a:t>
            </a:r>
          </a:p>
        </p:txBody>
      </p:sp>
      <p:sp>
        <p:nvSpPr>
          <p:cNvPr id="4" name="Slide Number Placeholder 3"/>
          <p:cNvSpPr>
            <a:spLocks noGrp="1"/>
          </p:cNvSpPr>
          <p:nvPr>
            <p:ph type="sldNum" sz="quarter" idx="5"/>
          </p:nvPr>
        </p:nvSpPr>
        <p:spPr/>
        <p:txBody>
          <a:bodyPr/>
          <a:lstStyle/>
          <a:p>
            <a:fld id="{8529701A-A4DE-492C-BC8A-735581AA3795}" type="slidenum">
              <a:rPr lang="en-US" smtClean="0"/>
              <a:t>11</a:t>
            </a:fld>
            <a:endParaRPr lang="en-US"/>
          </a:p>
        </p:txBody>
      </p:sp>
    </p:spTree>
    <p:extLst>
      <p:ext uri="{BB962C8B-B14F-4D97-AF65-F5344CB8AC3E}">
        <p14:creationId xmlns:p14="http://schemas.microsoft.com/office/powerpoint/2010/main" val="75132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Recognizing individual strengths and available resources is critical in building a wellness toolbox. This could include personal skills, supportive relationships, or community resources that enhance recovery.</a:t>
            </a:r>
          </a:p>
        </p:txBody>
      </p:sp>
      <p:sp>
        <p:nvSpPr>
          <p:cNvPr id="4" name="Slide Number Placeholder 3"/>
          <p:cNvSpPr>
            <a:spLocks noGrp="1"/>
          </p:cNvSpPr>
          <p:nvPr>
            <p:ph type="sldNum" sz="quarter" idx="5"/>
          </p:nvPr>
        </p:nvSpPr>
        <p:spPr/>
        <p:txBody>
          <a:bodyPr/>
          <a:lstStyle/>
          <a:p>
            <a:fld id="{8529701A-A4DE-492C-BC8A-735581AA3795}" type="slidenum">
              <a:rPr lang="en-US" smtClean="0"/>
              <a:t>12</a:t>
            </a:fld>
            <a:endParaRPr lang="en-US"/>
          </a:p>
        </p:txBody>
      </p:sp>
    </p:spTree>
    <p:extLst>
      <p:ext uri="{BB962C8B-B14F-4D97-AF65-F5344CB8AC3E}">
        <p14:creationId xmlns:p14="http://schemas.microsoft.com/office/powerpoint/2010/main" val="1758846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Coping strategies are essential tools in managing cravings and stressful situations. These can include mindfulness techniques, exercise, journaling, and other positive activities that promote emotional well-being.</a:t>
            </a:r>
          </a:p>
        </p:txBody>
      </p:sp>
      <p:sp>
        <p:nvSpPr>
          <p:cNvPr id="4" name="Slide Number Placeholder 3"/>
          <p:cNvSpPr>
            <a:spLocks noGrp="1"/>
          </p:cNvSpPr>
          <p:nvPr>
            <p:ph type="sldNum" sz="quarter" idx="5"/>
          </p:nvPr>
        </p:nvSpPr>
        <p:spPr/>
        <p:txBody>
          <a:bodyPr/>
          <a:lstStyle/>
          <a:p>
            <a:fld id="{8529701A-A4DE-492C-BC8A-735581AA3795}" type="slidenum">
              <a:rPr lang="en-US" smtClean="0"/>
              <a:t>13</a:t>
            </a:fld>
            <a:endParaRPr lang="en-US"/>
          </a:p>
        </p:txBody>
      </p:sp>
    </p:spTree>
    <p:extLst>
      <p:ext uri="{BB962C8B-B14F-4D97-AF65-F5344CB8AC3E}">
        <p14:creationId xmlns:p14="http://schemas.microsoft.com/office/powerpoint/2010/main" val="326757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 networks, including friends, family, and support groups, play a vital role in recovery. Engaging with these networks can provide encouragement, accountability, and shared experiences to aid in the recovery journey.</a:t>
            </a:r>
          </a:p>
        </p:txBody>
      </p:sp>
      <p:sp>
        <p:nvSpPr>
          <p:cNvPr id="4" name="Slide Number Placeholder 3"/>
          <p:cNvSpPr>
            <a:spLocks noGrp="1"/>
          </p:cNvSpPr>
          <p:nvPr>
            <p:ph type="sldNum" sz="quarter" idx="5"/>
          </p:nvPr>
        </p:nvSpPr>
        <p:spPr/>
        <p:txBody>
          <a:bodyPr/>
          <a:lstStyle/>
          <a:p>
            <a:fld id="{8529701A-A4DE-492C-BC8A-735581AA3795}" type="slidenum">
              <a:rPr lang="en-US" smtClean="0"/>
              <a:t>14</a:t>
            </a:fld>
            <a:endParaRPr lang="en-US"/>
          </a:p>
        </p:txBody>
      </p:sp>
    </p:spTree>
    <p:extLst>
      <p:ext uri="{BB962C8B-B14F-4D97-AF65-F5344CB8AC3E}">
        <p14:creationId xmlns:p14="http://schemas.microsoft.com/office/powerpoint/2010/main" val="177364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daily maintenance plan is crucial for sustaining recovery. This section explores how to establish routines, monitor well-being, and incorporate self-care practices into daily life.</a:t>
            </a:r>
          </a:p>
        </p:txBody>
      </p:sp>
      <p:sp>
        <p:nvSpPr>
          <p:cNvPr id="4" name="Slide Number Placeholder 3"/>
          <p:cNvSpPr>
            <a:spLocks noGrp="1"/>
          </p:cNvSpPr>
          <p:nvPr>
            <p:ph type="sldNum" sz="quarter" idx="5"/>
          </p:nvPr>
        </p:nvSpPr>
        <p:spPr/>
        <p:txBody>
          <a:bodyPr/>
          <a:lstStyle/>
          <a:p>
            <a:fld id="{8529701A-A4DE-492C-BC8A-735581AA3795}" type="slidenum">
              <a:rPr lang="en-US" smtClean="0"/>
              <a:t>15</a:t>
            </a:fld>
            <a:endParaRPr lang="en-US"/>
          </a:p>
        </p:txBody>
      </p:sp>
    </p:spTree>
    <p:extLst>
      <p:ext uri="{BB962C8B-B14F-4D97-AF65-F5344CB8AC3E}">
        <p14:creationId xmlns:p14="http://schemas.microsoft.com/office/powerpoint/2010/main" val="106650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consistent daily routines fosters stability and predictability, which are essential for recovery. This can include scheduling activities, meals, and relaxation time.</a:t>
            </a:r>
          </a:p>
        </p:txBody>
      </p:sp>
      <p:sp>
        <p:nvSpPr>
          <p:cNvPr id="4" name="Slide Number Placeholder 3"/>
          <p:cNvSpPr>
            <a:spLocks noGrp="1"/>
          </p:cNvSpPr>
          <p:nvPr>
            <p:ph type="sldNum" sz="quarter" idx="5"/>
          </p:nvPr>
        </p:nvSpPr>
        <p:spPr/>
        <p:txBody>
          <a:bodyPr/>
          <a:lstStyle/>
          <a:p>
            <a:fld id="{8529701A-A4DE-492C-BC8A-735581AA3795}" type="slidenum">
              <a:rPr lang="en-US" smtClean="0"/>
              <a:t>16</a:t>
            </a:fld>
            <a:endParaRPr lang="en-US"/>
          </a:p>
        </p:txBody>
      </p:sp>
    </p:spTree>
    <p:extLst>
      <p:ext uri="{BB962C8B-B14F-4D97-AF65-F5344CB8AC3E}">
        <p14:creationId xmlns:p14="http://schemas.microsoft.com/office/powerpoint/2010/main" val="373966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Regularly assessing one's well-being is a vital aspect of recovery. This can involve tracking moods, behaviors, and overall health to identify potential challenges early.</a:t>
            </a:r>
          </a:p>
        </p:txBody>
      </p:sp>
      <p:sp>
        <p:nvSpPr>
          <p:cNvPr id="4" name="Slide Number Placeholder 3"/>
          <p:cNvSpPr>
            <a:spLocks noGrp="1"/>
          </p:cNvSpPr>
          <p:nvPr>
            <p:ph type="sldNum" sz="quarter" idx="5"/>
          </p:nvPr>
        </p:nvSpPr>
        <p:spPr/>
        <p:txBody>
          <a:bodyPr/>
          <a:lstStyle/>
          <a:p>
            <a:fld id="{8529701A-A4DE-492C-BC8A-735581AA3795}" type="slidenum">
              <a:rPr lang="en-US" smtClean="0"/>
              <a:t>17</a:t>
            </a:fld>
            <a:endParaRPr lang="en-US"/>
          </a:p>
        </p:txBody>
      </p:sp>
    </p:spTree>
    <p:extLst>
      <p:ext uri="{BB962C8B-B14F-4D97-AF65-F5344CB8AC3E}">
        <p14:creationId xmlns:p14="http://schemas.microsoft.com/office/powerpoint/2010/main" val="354264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Self-care practices, such as exercise, nutrition, and relaxation techniques, are fundamental to maintaining recovery. These practices help individuals nurture their physical and mental health.</a:t>
            </a:r>
          </a:p>
        </p:txBody>
      </p:sp>
      <p:sp>
        <p:nvSpPr>
          <p:cNvPr id="4" name="Slide Number Placeholder 3"/>
          <p:cNvSpPr>
            <a:spLocks noGrp="1"/>
          </p:cNvSpPr>
          <p:nvPr>
            <p:ph type="sldNum" sz="quarter" idx="5"/>
          </p:nvPr>
        </p:nvSpPr>
        <p:spPr/>
        <p:txBody>
          <a:bodyPr/>
          <a:lstStyle/>
          <a:p>
            <a:fld id="{8529701A-A4DE-492C-BC8A-735581AA3795}" type="slidenum">
              <a:rPr lang="en-US" smtClean="0"/>
              <a:t>18</a:t>
            </a:fld>
            <a:endParaRPr lang="en-US"/>
          </a:p>
        </p:txBody>
      </p:sp>
    </p:spTree>
    <p:extLst>
      <p:ext uri="{BB962C8B-B14F-4D97-AF65-F5344CB8AC3E}">
        <p14:creationId xmlns:p14="http://schemas.microsoft.com/office/powerpoint/2010/main" val="3723601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Recognizing triggers and early warning signs is essential for preventing relapse. This section focuses on understanding personal triggers and developing proactive strategies.</a:t>
            </a:r>
          </a:p>
        </p:txBody>
      </p:sp>
      <p:sp>
        <p:nvSpPr>
          <p:cNvPr id="4" name="Slide Number Placeholder 3"/>
          <p:cNvSpPr>
            <a:spLocks noGrp="1"/>
          </p:cNvSpPr>
          <p:nvPr>
            <p:ph type="sldNum" sz="quarter" idx="5"/>
          </p:nvPr>
        </p:nvSpPr>
        <p:spPr/>
        <p:txBody>
          <a:bodyPr/>
          <a:lstStyle/>
          <a:p>
            <a:fld id="{8529701A-A4DE-492C-BC8A-735581AA3795}" type="slidenum">
              <a:rPr lang="en-US" smtClean="0"/>
              <a:t>19</a:t>
            </a:fld>
            <a:endParaRPr lang="en-US"/>
          </a:p>
        </p:txBody>
      </p:sp>
    </p:spTree>
    <p:extLst>
      <p:ext uri="{BB962C8B-B14F-4D97-AF65-F5344CB8AC3E}">
        <p14:creationId xmlns:p14="http://schemas.microsoft.com/office/powerpoint/2010/main" val="232879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will cover key components of the Wellness Recovery Action Plan, including its definition, history, and core principles. We will also delve into understanding addictions, creating wellness toolboxes, developing daily maintenance plans, identifying triggers, and planning for crises and post-crisis support.</a:t>
            </a:r>
          </a:p>
        </p:txBody>
      </p:sp>
      <p:sp>
        <p:nvSpPr>
          <p:cNvPr id="4" name="Slide Number Placeholder 3"/>
          <p:cNvSpPr>
            <a:spLocks noGrp="1"/>
          </p:cNvSpPr>
          <p:nvPr>
            <p:ph type="sldNum" sz="quarter" idx="5"/>
          </p:nvPr>
        </p:nvSpPr>
        <p:spPr/>
        <p:txBody>
          <a:bodyPr/>
          <a:lstStyle/>
          <a:p>
            <a:fld id="{8529701A-A4DE-492C-BC8A-735581AA3795}" type="slidenum">
              <a:rPr lang="en-US" smtClean="0"/>
              <a:t>2</a:t>
            </a:fld>
            <a:endParaRPr lang="en-US"/>
          </a:p>
        </p:txBody>
      </p:sp>
    </p:spTree>
    <p:extLst>
      <p:ext uri="{BB962C8B-B14F-4D97-AF65-F5344CB8AC3E}">
        <p14:creationId xmlns:p14="http://schemas.microsoft.com/office/powerpoint/2010/main" val="252479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 triggers can be specific situations, people, or emotions that may lead to cravings or thoughts of relapse. Identifying these triggers is crucial for developing effective coping strategies.</a:t>
            </a:r>
          </a:p>
        </p:txBody>
      </p:sp>
      <p:sp>
        <p:nvSpPr>
          <p:cNvPr id="4" name="Slide Number Placeholder 3"/>
          <p:cNvSpPr>
            <a:spLocks noGrp="1"/>
          </p:cNvSpPr>
          <p:nvPr>
            <p:ph type="sldNum" sz="quarter" idx="5"/>
          </p:nvPr>
        </p:nvSpPr>
        <p:spPr/>
        <p:txBody>
          <a:bodyPr/>
          <a:lstStyle/>
          <a:p>
            <a:fld id="{8529701A-A4DE-492C-BC8A-735581AA3795}" type="slidenum">
              <a:rPr lang="en-US" smtClean="0"/>
              <a:t>20</a:t>
            </a:fld>
            <a:endParaRPr lang="en-US"/>
          </a:p>
        </p:txBody>
      </p:sp>
    </p:spTree>
    <p:extLst>
      <p:ext uri="{BB962C8B-B14F-4D97-AF65-F5344CB8AC3E}">
        <p14:creationId xmlns:p14="http://schemas.microsoft.com/office/powerpoint/2010/main" val="4101498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warning signs are indicators that an individual may be struggling. These signs can include changes in behavior, mood, or physical health, and recognizing them allows for timely intervention.</a:t>
            </a:r>
          </a:p>
        </p:txBody>
      </p:sp>
      <p:sp>
        <p:nvSpPr>
          <p:cNvPr id="4" name="Slide Number Placeholder 3"/>
          <p:cNvSpPr>
            <a:spLocks noGrp="1"/>
          </p:cNvSpPr>
          <p:nvPr>
            <p:ph type="sldNum" sz="quarter" idx="5"/>
          </p:nvPr>
        </p:nvSpPr>
        <p:spPr/>
        <p:txBody>
          <a:bodyPr/>
          <a:lstStyle/>
          <a:p>
            <a:fld id="{8529701A-A4DE-492C-BC8A-735581AA3795}" type="slidenum">
              <a:rPr lang="en-US" smtClean="0"/>
              <a:t>21</a:t>
            </a:fld>
            <a:endParaRPr lang="en-US"/>
          </a:p>
        </p:txBody>
      </p:sp>
    </p:spTree>
    <p:extLst>
      <p:ext uri="{BB962C8B-B14F-4D97-AF65-F5344CB8AC3E}">
        <p14:creationId xmlns:p14="http://schemas.microsoft.com/office/powerpoint/2010/main" val="2496812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Developing action plans for managing triggers involves outlining specific steps to take when faced with challenging situations. This proactive approach can help prevent relapse.</a:t>
            </a:r>
          </a:p>
        </p:txBody>
      </p:sp>
      <p:sp>
        <p:nvSpPr>
          <p:cNvPr id="4" name="Slide Number Placeholder 3"/>
          <p:cNvSpPr>
            <a:spLocks noGrp="1"/>
          </p:cNvSpPr>
          <p:nvPr>
            <p:ph type="sldNum" sz="quarter" idx="5"/>
          </p:nvPr>
        </p:nvSpPr>
        <p:spPr/>
        <p:txBody>
          <a:bodyPr/>
          <a:lstStyle/>
          <a:p>
            <a:fld id="{8529701A-A4DE-492C-BC8A-735581AA3795}" type="slidenum">
              <a:rPr lang="en-US" smtClean="0"/>
              <a:t>22</a:t>
            </a:fld>
            <a:endParaRPr lang="en-US"/>
          </a:p>
        </p:txBody>
      </p:sp>
    </p:spTree>
    <p:extLst>
      <p:ext uri="{BB962C8B-B14F-4D97-AF65-F5344CB8AC3E}">
        <p14:creationId xmlns:p14="http://schemas.microsoft.com/office/powerpoint/2010/main" val="487897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Crisis planning is an essential component of the WRAP process. This section discusses how to develop a crisis plan, implement interventions, and establish support following a crisis.</a:t>
            </a:r>
          </a:p>
        </p:txBody>
      </p:sp>
      <p:sp>
        <p:nvSpPr>
          <p:cNvPr id="4" name="Slide Number Placeholder 3"/>
          <p:cNvSpPr>
            <a:spLocks noGrp="1"/>
          </p:cNvSpPr>
          <p:nvPr>
            <p:ph type="sldNum" sz="quarter" idx="5"/>
          </p:nvPr>
        </p:nvSpPr>
        <p:spPr/>
        <p:txBody>
          <a:bodyPr/>
          <a:lstStyle/>
          <a:p>
            <a:fld id="{8529701A-A4DE-492C-BC8A-735581AA3795}" type="slidenum">
              <a:rPr lang="en-US" smtClean="0"/>
              <a:t>23</a:t>
            </a:fld>
            <a:endParaRPr lang="en-US"/>
          </a:p>
        </p:txBody>
      </p:sp>
    </p:spTree>
    <p:extLst>
      <p:ext uri="{BB962C8B-B14F-4D97-AF65-F5344CB8AC3E}">
        <p14:creationId xmlns:p14="http://schemas.microsoft.com/office/powerpoint/2010/main" val="2128558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crisis plan outlines the steps to take during a crisis, including who to contact, immediate actions to address the situation, and resources for support. Having a plan in place enhances preparedness.</a:t>
            </a:r>
          </a:p>
        </p:txBody>
      </p:sp>
      <p:sp>
        <p:nvSpPr>
          <p:cNvPr id="4" name="Slide Number Placeholder 3"/>
          <p:cNvSpPr>
            <a:spLocks noGrp="1"/>
          </p:cNvSpPr>
          <p:nvPr>
            <p:ph type="sldNum" sz="quarter" idx="5"/>
          </p:nvPr>
        </p:nvSpPr>
        <p:spPr/>
        <p:txBody>
          <a:bodyPr/>
          <a:lstStyle/>
          <a:p>
            <a:fld id="{8529701A-A4DE-492C-BC8A-735581AA3795}" type="slidenum">
              <a:rPr lang="en-US" smtClean="0"/>
              <a:t>24</a:t>
            </a:fld>
            <a:endParaRPr lang="en-US"/>
          </a:p>
        </p:txBody>
      </p:sp>
    </p:spTree>
    <p:extLst>
      <p:ext uri="{BB962C8B-B14F-4D97-AF65-F5344CB8AC3E}">
        <p14:creationId xmlns:p14="http://schemas.microsoft.com/office/powerpoint/2010/main" val="289973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Crisis interventions may involve seeking emergency help, engaging in therapeutic practices, or utilizing immediate support networks. These interventions are designed to stabilize the situation and provide essential assistance.</a:t>
            </a:r>
          </a:p>
        </p:txBody>
      </p:sp>
      <p:sp>
        <p:nvSpPr>
          <p:cNvPr id="4" name="Slide Number Placeholder 3"/>
          <p:cNvSpPr>
            <a:spLocks noGrp="1"/>
          </p:cNvSpPr>
          <p:nvPr>
            <p:ph type="sldNum" sz="quarter" idx="5"/>
          </p:nvPr>
        </p:nvSpPr>
        <p:spPr/>
        <p:txBody>
          <a:bodyPr/>
          <a:lstStyle/>
          <a:p>
            <a:fld id="{8529701A-A4DE-492C-BC8A-735581AA3795}" type="slidenum">
              <a:rPr lang="en-US" smtClean="0"/>
              <a:t>25</a:t>
            </a:fld>
            <a:endParaRPr lang="en-US"/>
          </a:p>
        </p:txBody>
      </p:sp>
    </p:spTree>
    <p:extLst>
      <p:ext uri="{BB962C8B-B14F-4D97-AF65-F5344CB8AC3E}">
        <p14:creationId xmlns:p14="http://schemas.microsoft.com/office/powerpoint/2010/main" val="242674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Post-crisis recovery planning focuses on the steps to take after a crisis has occurred. This includes reflecting on the event and modifying the WRAP to address new challenges.</a:t>
            </a:r>
          </a:p>
        </p:txBody>
      </p:sp>
      <p:sp>
        <p:nvSpPr>
          <p:cNvPr id="4" name="Slide Number Placeholder 3"/>
          <p:cNvSpPr>
            <a:spLocks noGrp="1"/>
          </p:cNvSpPr>
          <p:nvPr>
            <p:ph type="sldNum" sz="quarter" idx="5"/>
          </p:nvPr>
        </p:nvSpPr>
        <p:spPr/>
        <p:txBody>
          <a:bodyPr/>
          <a:lstStyle/>
          <a:p>
            <a:fld id="{8529701A-A4DE-492C-BC8A-735581AA3795}" type="slidenum">
              <a:rPr lang="en-US" smtClean="0"/>
              <a:t>26</a:t>
            </a:fld>
            <a:endParaRPr lang="en-US"/>
          </a:p>
        </p:txBody>
      </p:sp>
    </p:spTree>
    <p:extLst>
      <p:ext uri="{BB962C8B-B14F-4D97-AF65-F5344CB8AC3E}">
        <p14:creationId xmlns:p14="http://schemas.microsoft.com/office/powerpoint/2010/main" val="940919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is a powerful tool for individuals navigating the challenges of addiction. By understanding its principles and implementing practical strategies, individuals can take charge of their recovery and lead fulfilling lives.</a:t>
            </a:r>
          </a:p>
        </p:txBody>
      </p:sp>
      <p:sp>
        <p:nvSpPr>
          <p:cNvPr id="4" name="Slide Number Placeholder 3"/>
          <p:cNvSpPr>
            <a:spLocks noGrp="1"/>
          </p:cNvSpPr>
          <p:nvPr>
            <p:ph type="sldNum" sz="quarter" idx="5"/>
          </p:nvPr>
        </p:nvSpPr>
        <p:spPr/>
        <p:txBody>
          <a:bodyPr/>
          <a:lstStyle/>
          <a:p>
            <a:fld id="{8529701A-A4DE-492C-BC8A-735581AA3795}" type="slidenum">
              <a:rPr lang="en-US" smtClean="0"/>
              <a:t>27</a:t>
            </a:fld>
            <a:endParaRPr lang="en-US"/>
          </a:p>
        </p:txBody>
      </p:sp>
    </p:spTree>
    <p:extLst>
      <p:ext uri="{BB962C8B-B14F-4D97-AF65-F5344CB8AC3E}">
        <p14:creationId xmlns:p14="http://schemas.microsoft.com/office/powerpoint/2010/main" val="338248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a structured approach designed to help individuals manage their mental health and addictions. The plan is individualized and emphasizes personal responsibility in the recovery process.</a:t>
            </a:r>
          </a:p>
        </p:txBody>
      </p:sp>
      <p:sp>
        <p:nvSpPr>
          <p:cNvPr id="4" name="Slide Number Placeholder 3"/>
          <p:cNvSpPr>
            <a:spLocks noGrp="1"/>
          </p:cNvSpPr>
          <p:nvPr>
            <p:ph type="sldNum" sz="quarter" idx="5"/>
          </p:nvPr>
        </p:nvSpPr>
        <p:spPr/>
        <p:txBody>
          <a:bodyPr/>
          <a:lstStyle/>
          <a:p>
            <a:fld id="{8529701A-A4DE-492C-BC8A-735581AA3795}" type="slidenum">
              <a:rPr lang="en-US" smtClean="0"/>
              <a:t>3</a:t>
            </a:fld>
            <a:endParaRPr lang="en-US"/>
          </a:p>
        </p:txBody>
      </p:sp>
    </p:spTree>
    <p:extLst>
      <p:ext uri="{BB962C8B-B14F-4D97-AF65-F5344CB8AC3E}">
        <p14:creationId xmlns:p14="http://schemas.microsoft.com/office/powerpoint/2010/main" val="350773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a self-designed prevention and wellness tool that helps individuals identify their wellness goals and develop strategies to achieve them. It empowers individuals to take control of their recovery by recognizing their strengths and resources.</a:t>
            </a:r>
          </a:p>
        </p:txBody>
      </p:sp>
      <p:sp>
        <p:nvSpPr>
          <p:cNvPr id="4" name="Slide Number Placeholder 3"/>
          <p:cNvSpPr>
            <a:spLocks noGrp="1"/>
          </p:cNvSpPr>
          <p:nvPr>
            <p:ph type="sldNum" sz="quarter" idx="5"/>
          </p:nvPr>
        </p:nvSpPr>
        <p:spPr/>
        <p:txBody>
          <a:bodyPr/>
          <a:lstStyle/>
          <a:p>
            <a:fld id="{8529701A-A4DE-492C-BC8A-735581AA3795}" type="slidenum">
              <a:rPr lang="en-US" smtClean="0"/>
              <a:t>4</a:t>
            </a:fld>
            <a:endParaRPr lang="en-US"/>
          </a:p>
        </p:txBody>
      </p:sp>
    </p:spTree>
    <p:extLst>
      <p:ext uri="{BB962C8B-B14F-4D97-AF65-F5344CB8AC3E}">
        <p14:creationId xmlns:p14="http://schemas.microsoft.com/office/powerpoint/2010/main" val="180734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Developed in the 1990s by Mary Ellen Copeland, WRAP was initially created for individuals with mental health challenges. Over time, it has been adapted to address various issues, including addiction, making it a versatile recovery tool.</a:t>
            </a:r>
          </a:p>
        </p:txBody>
      </p:sp>
      <p:sp>
        <p:nvSpPr>
          <p:cNvPr id="4" name="Slide Number Placeholder 3"/>
          <p:cNvSpPr>
            <a:spLocks noGrp="1"/>
          </p:cNvSpPr>
          <p:nvPr>
            <p:ph type="sldNum" sz="quarter" idx="5"/>
          </p:nvPr>
        </p:nvSpPr>
        <p:spPr/>
        <p:txBody>
          <a:bodyPr/>
          <a:lstStyle/>
          <a:p>
            <a:fld id="{8529701A-A4DE-492C-BC8A-735581AA3795}" type="slidenum">
              <a:rPr lang="en-US" smtClean="0"/>
              <a:t>5</a:t>
            </a:fld>
            <a:endParaRPr lang="en-US"/>
          </a:p>
        </p:txBody>
      </p:sp>
    </p:spTree>
    <p:extLst>
      <p:ext uri="{BB962C8B-B14F-4D97-AF65-F5344CB8AC3E}">
        <p14:creationId xmlns:p14="http://schemas.microsoft.com/office/powerpoint/2010/main" val="362985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built on principles such as hope, personal responsibility, education, self-advocacy, and support. These values underline the importance of recovery as a personal journey that can be influenced by learning and growth.</a:t>
            </a:r>
          </a:p>
        </p:txBody>
      </p:sp>
      <p:sp>
        <p:nvSpPr>
          <p:cNvPr id="4" name="Slide Number Placeholder 3"/>
          <p:cNvSpPr>
            <a:spLocks noGrp="1"/>
          </p:cNvSpPr>
          <p:nvPr>
            <p:ph type="sldNum" sz="quarter" idx="5"/>
          </p:nvPr>
        </p:nvSpPr>
        <p:spPr/>
        <p:txBody>
          <a:bodyPr/>
          <a:lstStyle/>
          <a:p>
            <a:fld id="{8529701A-A4DE-492C-BC8A-735581AA3795}" type="slidenum">
              <a:rPr lang="en-US" smtClean="0"/>
              <a:t>6</a:t>
            </a:fld>
            <a:endParaRPr lang="en-US"/>
          </a:p>
        </p:txBody>
      </p:sp>
    </p:spTree>
    <p:extLst>
      <p:ext uri="{BB962C8B-B14F-4D97-AF65-F5344CB8AC3E}">
        <p14:creationId xmlns:p14="http://schemas.microsoft.com/office/powerpoint/2010/main" val="150059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effectively address addiction through WRAP, it is essential to understand its complexities. This section will outline the different types of addictions, their causes, risk factors, and the impact they have on physical and mental health.</a:t>
            </a:r>
          </a:p>
        </p:txBody>
      </p:sp>
      <p:sp>
        <p:nvSpPr>
          <p:cNvPr id="4" name="Slide Number Placeholder 3"/>
          <p:cNvSpPr>
            <a:spLocks noGrp="1"/>
          </p:cNvSpPr>
          <p:nvPr>
            <p:ph type="sldNum" sz="quarter" idx="5"/>
          </p:nvPr>
        </p:nvSpPr>
        <p:spPr/>
        <p:txBody>
          <a:bodyPr/>
          <a:lstStyle/>
          <a:p>
            <a:fld id="{8529701A-A4DE-492C-BC8A-735581AA3795}" type="slidenum">
              <a:rPr lang="en-US" smtClean="0"/>
              <a:t>7</a:t>
            </a:fld>
            <a:endParaRPr lang="en-US"/>
          </a:p>
        </p:txBody>
      </p:sp>
    </p:spTree>
    <p:extLst>
      <p:ext uri="{BB962C8B-B14F-4D97-AF65-F5344CB8AC3E}">
        <p14:creationId xmlns:p14="http://schemas.microsoft.com/office/powerpoint/2010/main" val="179828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Addictions can range from substance use disorders, such as alcohol and drug addiction, to behavioral addictions, including gambling, internet use, and shopping. Each type presents unique challenges and requires tailored approaches for recovery.</a:t>
            </a:r>
          </a:p>
        </p:txBody>
      </p:sp>
      <p:sp>
        <p:nvSpPr>
          <p:cNvPr id="4" name="Slide Number Placeholder 3"/>
          <p:cNvSpPr>
            <a:spLocks noGrp="1"/>
          </p:cNvSpPr>
          <p:nvPr>
            <p:ph type="sldNum" sz="quarter" idx="5"/>
          </p:nvPr>
        </p:nvSpPr>
        <p:spPr/>
        <p:txBody>
          <a:bodyPr/>
          <a:lstStyle/>
          <a:p>
            <a:fld id="{8529701A-A4DE-492C-BC8A-735581AA3795}" type="slidenum">
              <a:rPr lang="en-US" smtClean="0"/>
              <a:t>8</a:t>
            </a:fld>
            <a:endParaRPr lang="en-US"/>
          </a:p>
        </p:txBody>
      </p:sp>
    </p:spTree>
    <p:extLst>
      <p:ext uri="{BB962C8B-B14F-4D97-AF65-F5344CB8AC3E}">
        <p14:creationId xmlns:p14="http://schemas.microsoft.com/office/powerpoint/2010/main" val="126855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Addictions often arise from a combination of genetic, environmental, and psychological factors. Understanding these influences can help individuals better navigate their recovery journeys and tailor their WRAP plans accordingly.</a:t>
            </a:r>
          </a:p>
        </p:txBody>
      </p:sp>
      <p:sp>
        <p:nvSpPr>
          <p:cNvPr id="4" name="Slide Number Placeholder 3"/>
          <p:cNvSpPr>
            <a:spLocks noGrp="1"/>
          </p:cNvSpPr>
          <p:nvPr>
            <p:ph type="sldNum" sz="quarter" idx="5"/>
          </p:nvPr>
        </p:nvSpPr>
        <p:spPr/>
        <p:txBody>
          <a:bodyPr/>
          <a:lstStyle/>
          <a:p>
            <a:fld id="{8529701A-A4DE-492C-BC8A-735581AA3795}" type="slidenum">
              <a:rPr lang="en-US" smtClean="0"/>
              <a:t>9</a:t>
            </a:fld>
            <a:endParaRPr lang="en-US"/>
          </a:p>
        </p:txBody>
      </p:sp>
    </p:spTree>
    <p:extLst>
      <p:ext uri="{BB962C8B-B14F-4D97-AF65-F5344CB8AC3E}">
        <p14:creationId xmlns:p14="http://schemas.microsoft.com/office/powerpoint/2010/main" val="354815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3/20/2025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7677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3/20/2025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6535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3/20/2025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4082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3/20/2025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4486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3/20/2025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9457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3/20/2025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4637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3/20/2025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521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3/20/2025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761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3/20/2025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45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3/20/2025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0039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3/20/2025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747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3/20/2025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362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846B4F-C734-C50A-5EFB-681FB25B1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B32ED-D0EC-35F1-5BF5-50B1B53A741D}"/>
              </a:ext>
            </a:extLst>
          </p:cNvPr>
          <p:cNvSpPr>
            <a:spLocks noGrp="1"/>
          </p:cNvSpPr>
          <p:nvPr>
            <p:ph type="ctrTitle"/>
          </p:nvPr>
        </p:nvSpPr>
        <p:spPr>
          <a:xfrm>
            <a:off x="6546870" y="1255367"/>
            <a:ext cx="4540945" cy="2724433"/>
          </a:xfrm>
        </p:spPr>
        <p:txBody>
          <a:bodyPr>
            <a:normAutofit/>
          </a:bodyPr>
          <a:lstStyle/>
          <a:p>
            <a:pPr algn="l"/>
            <a:r>
              <a:rPr lang="en-US" sz="3400" dirty="0"/>
              <a:t>Wellness Recovery Action Plan (WRAP) for Addictions: A Comprehensive Guide to Recovery</a:t>
            </a:r>
          </a:p>
        </p:txBody>
      </p:sp>
      <p:sp>
        <p:nvSpPr>
          <p:cNvPr id="3" name="Subtitle 2">
            <a:extLst>
              <a:ext uri="{FF2B5EF4-FFF2-40B4-BE49-F238E27FC236}">
                <a16:creationId xmlns:a16="http://schemas.microsoft.com/office/drawing/2014/main" id="{F4A765DE-929D-9532-B30C-70353025CAF7}"/>
              </a:ext>
            </a:extLst>
          </p:cNvPr>
          <p:cNvSpPr>
            <a:spLocks noGrp="1"/>
          </p:cNvSpPr>
          <p:nvPr>
            <p:ph type="subTitle" idx="1"/>
          </p:nvPr>
        </p:nvSpPr>
        <p:spPr>
          <a:xfrm>
            <a:off x="6546869" y="4209874"/>
            <a:ext cx="4535401" cy="1487097"/>
          </a:xfrm>
        </p:spPr>
        <p:txBody>
          <a:bodyPr>
            <a:normAutofit/>
          </a:bodyPr>
          <a:lstStyle/>
          <a:p>
            <a:pPr algn="l"/>
            <a:r>
              <a:rPr lang="en-US" sz="2000"/>
              <a:t>A personalized approach to overcoming addiction challenges</a:t>
            </a:r>
          </a:p>
        </p:txBody>
      </p:sp>
      <p:pic>
        <p:nvPicPr>
          <p:cNvPr id="4" name="Picture 3" descr="A wooden staircase to the blue water.">
            <a:extLst>
              <a:ext uri="{FF2B5EF4-FFF2-40B4-BE49-F238E27FC236}">
                <a16:creationId xmlns:a16="http://schemas.microsoft.com/office/drawing/2014/main" id="{F3E8EBFF-778F-4E54-91EB-A208F1018F23}"/>
              </a:ext>
            </a:extLst>
          </p:cNvPr>
          <p:cNvPicPr>
            <a:picLocks noChangeAspect="1"/>
          </p:cNvPicPr>
          <p:nvPr/>
        </p:nvPicPr>
        <p:blipFill>
          <a:blip r:embed="rId3"/>
          <a:srcRect l="5453" r="27818" b="1"/>
          <a:stretch/>
        </p:blipFill>
        <p:spPr>
          <a:xfrm>
            <a:off x="1190113" y="1160168"/>
            <a:ext cx="4535401" cy="4536803"/>
          </a:xfrm>
          <a:prstGeom prst="rect">
            <a:avLst/>
          </a:prstGeom>
        </p:spPr>
      </p:pic>
    </p:spTree>
    <p:extLst>
      <p:ext uri="{BB962C8B-B14F-4D97-AF65-F5344CB8AC3E}">
        <p14:creationId xmlns:p14="http://schemas.microsoft.com/office/powerpoint/2010/main" val="10952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59648-FCC7-013E-8399-1F6649C5C258}"/>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Impact on Physical and Mental Health</a:t>
            </a:r>
          </a:p>
        </p:txBody>
      </p:sp>
      <p:pic>
        <p:nvPicPr>
          <p:cNvPr id="5" name="Content Placeholder 4" descr="A businesswoman places her hand under her chin in a curious pose as she leans forward and looks down a a hole in the ground that has large cracks emanating from it as she wonders what created the hole.">
            <a:extLst>
              <a:ext uri="{FF2B5EF4-FFF2-40B4-BE49-F238E27FC236}">
                <a16:creationId xmlns:a16="http://schemas.microsoft.com/office/drawing/2014/main" id="{88A6D807-D2F7-470B-9594-208B16A9A73F}"/>
              </a:ext>
            </a:extLst>
          </p:cNvPr>
          <p:cNvPicPr>
            <a:picLocks noGrp="1" noChangeAspect="1"/>
          </p:cNvPicPr>
          <p:nvPr>
            <p:ph sz="half" idx="1"/>
          </p:nvPr>
        </p:nvPicPr>
        <p:blipFill>
          <a:blip r:embed="rId3"/>
          <a:srcRect l="24788" r="18290"/>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7A386B6F-91BA-1AE2-FC08-DB98B09FF89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Chronic Health Problems</a:t>
            </a:r>
          </a:p>
          <a:p>
            <a:pPr marL="0" lvl="1" indent="0">
              <a:buNone/>
            </a:pPr>
            <a:r>
              <a:rPr lang="en-US" sz="1400"/>
              <a:t>Addictions can lead to chronic health issues, affecting overall physical wellness and increasing healthcare needs.</a:t>
            </a:r>
          </a:p>
          <a:p>
            <a:pPr marL="0" indent="0">
              <a:spcBef>
                <a:spcPts val="2500"/>
              </a:spcBef>
              <a:buNone/>
            </a:pPr>
            <a:r>
              <a:rPr lang="en-US" sz="1400" b="1"/>
              <a:t>Emotional Distress</a:t>
            </a:r>
          </a:p>
          <a:p>
            <a:pPr marL="0" lvl="1" indent="0">
              <a:buNone/>
            </a:pPr>
            <a:r>
              <a:rPr lang="en-US" sz="1400"/>
              <a:t>Addiction often results in emotional distress, contributing to anxiety, depression, and overall mental health decline.</a:t>
            </a:r>
          </a:p>
          <a:p>
            <a:pPr marL="0" indent="0">
              <a:spcBef>
                <a:spcPts val="2500"/>
              </a:spcBef>
              <a:buNone/>
            </a:pPr>
            <a:r>
              <a:rPr lang="en-US" sz="1400" b="1"/>
              <a:t>Social Isolation</a:t>
            </a:r>
          </a:p>
          <a:p>
            <a:pPr marL="0" lvl="1" indent="0">
              <a:buNone/>
            </a:pPr>
            <a:r>
              <a:rPr lang="en-US" sz="1400"/>
              <a:t>Individuals with addictions may experience social isolation, leading to further emotional and mental health challenges.</a:t>
            </a:r>
          </a:p>
        </p:txBody>
      </p:sp>
    </p:spTree>
    <p:extLst>
      <p:ext uri="{BB962C8B-B14F-4D97-AF65-F5344CB8AC3E}">
        <p14:creationId xmlns:p14="http://schemas.microsoft.com/office/powerpoint/2010/main" val="1660953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EF8420A-C3D1-06D2-8EA9-57C0E680447B}"/>
              </a:ext>
            </a:extLst>
          </p:cNvPr>
          <p:cNvSpPr>
            <a:spLocks noGrp="1"/>
          </p:cNvSpPr>
          <p:nvPr>
            <p:ph type="ctrTitle"/>
          </p:nvPr>
        </p:nvSpPr>
        <p:spPr>
          <a:xfrm>
            <a:off x="277091" y="1814321"/>
            <a:ext cx="7772400" cy="4560920"/>
          </a:xfrm>
        </p:spPr>
        <p:txBody>
          <a:bodyPr anchor="b">
            <a:normAutofit/>
          </a:bodyPr>
          <a:lstStyle/>
          <a:p>
            <a:pPr algn="l"/>
            <a:r>
              <a:rPr lang="en-US" sz="7400"/>
              <a:t>Creating a Wellness Toolbox</a:t>
            </a:r>
          </a:p>
        </p:txBody>
      </p:sp>
    </p:spTree>
    <p:extLst>
      <p:ext uri="{BB962C8B-B14F-4D97-AF65-F5344CB8AC3E}">
        <p14:creationId xmlns:p14="http://schemas.microsoft.com/office/powerpoint/2010/main" val="8412339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55BC4-D36C-4993-BD32-1B950810982E}"/>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Identifying Personal Strengths and Resources</a:t>
            </a:r>
          </a:p>
        </p:txBody>
      </p:sp>
      <p:sp>
        <p:nvSpPr>
          <p:cNvPr id="4" name="Content Placeholder 3">
            <a:extLst>
              <a:ext uri="{FF2B5EF4-FFF2-40B4-BE49-F238E27FC236}">
                <a16:creationId xmlns:a16="http://schemas.microsoft.com/office/drawing/2014/main" id="{6BC5EC58-0D68-147E-84F3-07333ACFEE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Personal Skills</a:t>
            </a:r>
          </a:p>
          <a:p>
            <a:pPr marL="0" lvl="1" indent="0">
              <a:buNone/>
            </a:pPr>
            <a:r>
              <a:rPr lang="en-US" sz="1400"/>
              <a:t>Identifying personal skills is essential as they contribute significantly to individual wellness and recovery efforts.</a:t>
            </a:r>
          </a:p>
          <a:p>
            <a:pPr marL="0" indent="0">
              <a:spcBef>
                <a:spcPts val="2500"/>
              </a:spcBef>
              <a:buNone/>
            </a:pPr>
            <a:r>
              <a:rPr lang="en-US" sz="1400" b="1"/>
              <a:t>Supportive Relationships</a:t>
            </a:r>
          </a:p>
          <a:p>
            <a:pPr marL="0" lvl="1" indent="0">
              <a:buNone/>
            </a:pPr>
            <a:r>
              <a:rPr lang="en-US" sz="1400"/>
              <a:t>Building supportive relationships provides emotional strength and encouragement, crucial for personal growth and recovery.</a:t>
            </a:r>
          </a:p>
          <a:p>
            <a:pPr marL="0" indent="0">
              <a:spcBef>
                <a:spcPts val="2500"/>
              </a:spcBef>
              <a:buNone/>
            </a:pPr>
            <a:r>
              <a:rPr lang="en-US" sz="1400" b="1"/>
              <a:t>Community Resources</a:t>
            </a:r>
          </a:p>
          <a:p>
            <a:pPr marL="0" lvl="1" indent="0">
              <a:buNone/>
            </a:pPr>
            <a:r>
              <a:rPr lang="en-US" sz="1400"/>
              <a:t>Utilizing community resources can enhance well-being by providing access to services and opportunities for recovery.</a:t>
            </a:r>
          </a:p>
        </p:txBody>
      </p:sp>
      <p:pic>
        <p:nvPicPr>
          <p:cNvPr id="5" name="Content Placeholder 4" descr="Toolbox isolated with clipping path.Please also see:">
            <a:extLst>
              <a:ext uri="{FF2B5EF4-FFF2-40B4-BE49-F238E27FC236}">
                <a16:creationId xmlns:a16="http://schemas.microsoft.com/office/drawing/2014/main" id="{D46E257E-F340-4A97-B990-057685A3D4E5}"/>
              </a:ext>
            </a:extLst>
          </p:cNvPr>
          <p:cNvPicPr>
            <a:picLocks noGrp="1" noChangeAspect="1"/>
          </p:cNvPicPr>
          <p:nvPr>
            <p:ph sz="half" idx="1"/>
          </p:nvPr>
        </p:nvPicPr>
        <p:blipFill>
          <a:blip r:embed="rId3"/>
          <a:srcRect l="26114" r="26715" b="-1"/>
          <a:stretch/>
        </p:blipFill>
        <p:spPr>
          <a:xfrm>
            <a:off x="7345680" y="10"/>
            <a:ext cx="4846320" cy="6857990"/>
          </a:xfrm>
          <a:prstGeom prst="rect">
            <a:avLst/>
          </a:prstGeom>
        </p:spPr>
      </p:pic>
    </p:spTree>
    <p:extLst>
      <p:ext uri="{BB962C8B-B14F-4D97-AF65-F5344CB8AC3E}">
        <p14:creationId xmlns:p14="http://schemas.microsoft.com/office/powerpoint/2010/main" val="1695892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9253B97-8759-D3D1-ACF0-1A36391761B1}"/>
              </a:ext>
            </a:extLst>
          </p:cNvPr>
          <p:cNvSpPr>
            <a:spLocks noGrp="1"/>
          </p:cNvSpPr>
          <p:nvPr>
            <p:ph type="title"/>
          </p:nvPr>
        </p:nvSpPr>
        <p:spPr>
          <a:xfrm>
            <a:off x="614679" y="548639"/>
            <a:ext cx="3977640" cy="5719640"/>
          </a:xfrm>
        </p:spPr>
        <p:txBody>
          <a:bodyPr anchor="t">
            <a:normAutofit/>
          </a:bodyPr>
          <a:lstStyle/>
          <a:p>
            <a:r>
              <a:rPr lang="en-US"/>
              <a:t>Developing Coping Strategies</a:t>
            </a:r>
          </a:p>
        </p:txBody>
      </p:sp>
      <p:graphicFrame>
        <p:nvGraphicFramePr>
          <p:cNvPr id="4" name="Content Placeholder 4">
            <a:extLst>
              <a:ext uri="{FF2B5EF4-FFF2-40B4-BE49-F238E27FC236}">
                <a16:creationId xmlns:a16="http://schemas.microsoft.com/office/drawing/2014/main" id="{E1A01758-DD65-4C8E-9FEA-D85C20040ADE}"/>
              </a:ext>
            </a:extLst>
          </p:cNvPr>
          <p:cNvGraphicFramePr>
            <a:graphicFrameLocks noGrp="1"/>
          </p:cNvGraphicFramePr>
          <p:nvPr>
            <p:ph idx="1"/>
            <p:extLst>
              <p:ext uri="{D42A27DB-BD31-4B8C-83A1-F6EECF244321}">
                <p14:modId xmlns:p14="http://schemas.microsoft.com/office/powerpoint/2010/main" val="257765141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36690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7618610-2EEB-3527-6A69-4F441676035D}"/>
              </a:ext>
            </a:extLst>
          </p:cNvPr>
          <p:cNvSpPr>
            <a:spLocks noGrp="1"/>
          </p:cNvSpPr>
          <p:nvPr>
            <p:ph type="title"/>
          </p:nvPr>
        </p:nvSpPr>
        <p:spPr>
          <a:xfrm>
            <a:off x="614679" y="548639"/>
            <a:ext cx="3977640" cy="5719640"/>
          </a:xfrm>
        </p:spPr>
        <p:txBody>
          <a:bodyPr anchor="t">
            <a:normAutofit/>
          </a:bodyPr>
          <a:lstStyle/>
          <a:p>
            <a:r>
              <a:rPr lang="en-US"/>
              <a:t>Utilizing Support Networks</a:t>
            </a:r>
          </a:p>
        </p:txBody>
      </p:sp>
      <p:graphicFrame>
        <p:nvGraphicFramePr>
          <p:cNvPr id="4" name="Content Placeholder 4">
            <a:extLst>
              <a:ext uri="{FF2B5EF4-FFF2-40B4-BE49-F238E27FC236}">
                <a16:creationId xmlns:a16="http://schemas.microsoft.com/office/drawing/2014/main" id="{B5250AE6-9F8F-4481-A444-C9F4E7D9CC3F}"/>
              </a:ext>
            </a:extLst>
          </p:cNvPr>
          <p:cNvGraphicFramePr>
            <a:graphicFrameLocks noGrp="1"/>
          </p:cNvGraphicFramePr>
          <p:nvPr>
            <p:ph idx="1"/>
            <p:extLst>
              <p:ext uri="{D42A27DB-BD31-4B8C-83A1-F6EECF244321}">
                <p14:modId xmlns:p14="http://schemas.microsoft.com/office/powerpoint/2010/main" val="373161629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3013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A9BD878-2B56-4ECC-5617-5A7923C9F523}"/>
              </a:ext>
            </a:extLst>
          </p:cNvPr>
          <p:cNvSpPr>
            <a:spLocks noGrp="1"/>
          </p:cNvSpPr>
          <p:nvPr>
            <p:ph type="ctrTitle"/>
          </p:nvPr>
        </p:nvSpPr>
        <p:spPr>
          <a:xfrm>
            <a:off x="277091" y="1814321"/>
            <a:ext cx="7772400" cy="4560920"/>
          </a:xfrm>
        </p:spPr>
        <p:txBody>
          <a:bodyPr anchor="b">
            <a:normAutofit/>
          </a:bodyPr>
          <a:lstStyle/>
          <a:p>
            <a:pPr algn="l"/>
            <a:r>
              <a:rPr lang="en-US" sz="7400"/>
              <a:t>Developing a Daily Maintenance Plan</a:t>
            </a:r>
          </a:p>
        </p:txBody>
      </p:sp>
    </p:spTree>
    <p:extLst>
      <p:ext uri="{BB962C8B-B14F-4D97-AF65-F5344CB8AC3E}">
        <p14:creationId xmlns:p14="http://schemas.microsoft.com/office/powerpoint/2010/main" val="36585472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C963213-5FCE-9312-D1E9-04B4A6075530}"/>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Establishing Daily Routines and Habits</a:t>
            </a:r>
          </a:p>
        </p:txBody>
      </p:sp>
      <p:pic>
        <p:nvPicPr>
          <p:cNvPr id="5" name="Content Placeholder 4" descr="A questionnaire is filled out very positive for all categories.Click here for related images:">
            <a:extLst>
              <a:ext uri="{FF2B5EF4-FFF2-40B4-BE49-F238E27FC236}">
                <a16:creationId xmlns:a16="http://schemas.microsoft.com/office/drawing/2014/main" id="{F3B2B1F6-E754-472D-AA5A-2A1612518198}"/>
              </a:ext>
            </a:extLst>
          </p:cNvPr>
          <p:cNvPicPr>
            <a:picLocks noGrp="1" noChangeAspect="1"/>
          </p:cNvPicPr>
          <p:nvPr>
            <p:ph sz="half" idx="1"/>
          </p:nvPr>
        </p:nvPicPr>
        <p:blipFill>
          <a:blip r:embed="rId3"/>
          <a:srcRect t="843" r="3" b="31955"/>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F845097D-A986-DBA1-79BD-BB4CD6DE12C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Importance of Consistency</a:t>
            </a:r>
          </a:p>
          <a:p>
            <a:pPr marL="0" lvl="1" indent="0">
              <a:buNone/>
            </a:pPr>
            <a:r>
              <a:rPr lang="en-US" sz="1400"/>
              <a:t>Consistent daily routines provide a sense of stability, which is essential for personal recovery and well-being.</a:t>
            </a:r>
          </a:p>
          <a:p>
            <a:pPr marL="0" indent="0">
              <a:spcBef>
                <a:spcPts val="2500"/>
              </a:spcBef>
              <a:buNone/>
            </a:pPr>
            <a:r>
              <a:rPr lang="en-US" sz="1400" b="1"/>
              <a:t>Scheduling Activities</a:t>
            </a:r>
          </a:p>
          <a:p>
            <a:pPr marL="0" lvl="1" indent="0">
              <a:buNone/>
            </a:pPr>
            <a:r>
              <a:rPr lang="en-US" sz="1400"/>
              <a:t>Scheduling activities helps individuals prioritize their time and maintain a balanced lifestyle, contributing to overall health.</a:t>
            </a:r>
          </a:p>
          <a:p>
            <a:pPr marL="0" indent="0">
              <a:spcBef>
                <a:spcPts val="2500"/>
              </a:spcBef>
              <a:buNone/>
            </a:pPr>
            <a:r>
              <a:rPr lang="en-US" sz="1400" b="1"/>
              <a:t>Meal Planning</a:t>
            </a:r>
          </a:p>
          <a:p>
            <a:pPr marL="0" lvl="1" indent="0">
              <a:buNone/>
            </a:pPr>
            <a:r>
              <a:rPr lang="en-US" sz="1400"/>
              <a:t>Planning meals in advance ensures proper nutrition and helps maintain healthy eating habits throughout the day.</a:t>
            </a:r>
          </a:p>
          <a:p>
            <a:pPr marL="0" indent="0">
              <a:spcBef>
                <a:spcPts val="2500"/>
              </a:spcBef>
              <a:buNone/>
            </a:pPr>
            <a:r>
              <a:rPr lang="en-US" sz="1400" b="1"/>
              <a:t>Relaxation Time</a:t>
            </a:r>
          </a:p>
          <a:p>
            <a:pPr marL="0" lvl="1" indent="0">
              <a:buNone/>
            </a:pPr>
            <a:r>
              <a:rPr lang="en-US" sz="1400"/>
              <a:t>Incorporating relaxation time into daily routines is crucial for reducing stress and enhancing mental well-being.</a:t>
            </a:r>
          </a:p>
        </p:txBody>
      </p:sp>
    </p:spTree>
    <p:extLst>
      <p:ext uri="{BB962C8B-B14F-4D97-AF65-F5344CB8AC3E}">
        <p14:creationId xmlns:p14="http://schemas.microsoft.com/office/powerpoint/2010/main" val="3374164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6FDB1-ED45-4AD1-B9A4-E728F87B7F8E}"/>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Monitoring and Maintaining Well-Being</a:t>
            </a:r>
          </a:p>
        </p:txBody>
      </p:sp>
      <p:sp>
        <p:nvSpPr>
          <p:cNvPr id="4" name="Content Placeholder 3">
            <a:extLst>
              <a:ext uri="{FF2B5EF4-FFF2-40B4-BE49-F238E27FC236}">
                <a16:creationId xmlns:a16="http://schemas.microsoft.com/office/drawing/2014/main" id="{BFA92E67-ED6B-3977-D446-C627BE18254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Importance of Regular Assessment</a:t>
            </a:r>
          </a:p>
          <a:p>
            <a:pPr marL="0" lvl="1" indent="0">
              <a:buNone/>
            </a:pPr>
            <a:r>
              <a:rPr lang="en-US" sz="1400"/>
              <a:t>Regularly monitoring well-being is crucial for identifying early signs of challenges and aiding recovery.</a:t>
            </a:r>
          </a:p>
          <a:p>
            <a:pPr marL="0" indent="0">
              <a:spcBef>
                <a:spcPts val="2500"/>
              </a:spcBef>
              <a:buNone/>
            </a:pPr>
            <a:r>
              <a:rPr lang="en-US" sz="1400" b="1"/>
              <a:t>Tracking Moods and Behaviors</a:t>
            </a:r>
          </a:p>
          <a:p>
            <a:pPr marL="0" lvl="1" indent="0">
              <a:buNone/>
            </a:pPr>
            <a:r>
              <a:rPr lang="en-US" sz="1400"/>
              <a:t>Tracking moods and behaviors can provide valuable insights into emotional health and overall well-being.</a:t>
            </a:r>
          </a:p>
          <a:p>
            <a:pPr marL="0" indent="0">
              <a:spcBef>
                <a:spcPts val="2500"/>
              </a:spcBef>
              <a:buNone/>
            </a:pPr>
            <a:r>
              <a:rPr lang="en-US" sz="1400" b="1"/>
              <a:t>Overall Health Monitoring</a:t>
            </a:r>
          </a:p>
          <a:p>
            <a:pPr marL="0" lvl="1" indent="0">
              <a:buNone/>
            </a:pPr>
            <a:r>
              <a:rPr lang="en-US" sz="1400"/>
              <a:t>Assessing overall health helps in recognizing patterns that may indicate potential challenges in recovery.</a:t>
            </a:r>
          </a:p>
        </p:txBody>
      </p:sp>
      <p:pic>
        <p:nvPicPr>
          <p:cNvPr id="5" name="Content Placeholder 4" descr="Digital work of Smart Mobile Phone with social media followers">
            <a:extLst>
              <a:ext uri="{FF2B5EF4-FFF2-40B4-BE49-F238E27FC236}">
                <a16:creationId xmlns:a16="http://schemas.microsoft.com/office/drawing/2014/main" id="{3DC92DDE-BDAE-4FD4-A5E8-251A6737BED6}"/>
              </a:ext>
            </a:extLst>
          </p:cNvPr>
          <p:cNvPicPr>
            <a:picLocks noGrp="1" noChangeAspect="1"/>
          </p:cNvPicPr>
          <p:nvPr>
            <p:ph sz="half" idx="1"/>
          </p:nvPr>
        </p:nvPicPr>
        <p:blipFill>
          <a:blip r:embed="rId3"/>
          <a:srcRect t="1396" b="4146"/>
          <a:stretch/>
        </p:blipFill>
        <p:spPr>
          <a:xfrm>
            <a:off x="7345680" y="10"/>
            <a:ext cx="4846320" cy="6857990"/>
          </a:xfrm>
          <a:prstGeom prst="rect">
            <a:avLst/>
          </a:prstGeom>
        </p:spPr>
      </p:pic>
    </p:spTree>
    <p:extLst>
      <p:ext uri="{BB962C8B-B14F-4D97-AF65-F5344CB8AC3E}">
        <p14:creationId xmlns:p14="http://schemas.microsoft.com/office/powerpoint/2010/main" val="1034210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FADA6-8C8A-0BD6-4E6F-D2A2CC5CC34A}"/>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Incorporating Self-Care Practices</a:t>
            </a:r>
          </a:p>
        </p:txBody>
      </p:sp>
      <p:pic>
        <p:nvPicPr>
          <p:cNvPr id="5" name="Content Placeholder 4" descr="A pair of shoes are set next to each other, aside a water bottle and a jump rope, and a set of weights. All are arranged on top of a laid out yoga mat.">
            <a:extLst>
              <a:ext uri="{FF2B5EF4-FFF2-40B4-BE49-F238E27FC236}">
                <a16:creationId xmlns:a16="http://schemas.microsoft.com/office/drawing/2014/main" id="{109CEF6D-E19B-46E7-B6FA-C07197CB5F61}"/>
              </a:ext>
            </a:extLst>
          </p:cNvPr>
          <p:cNvPicPr>
            <a:picLocks noGrp="1" noChangeAspect="1"/>
          </p:cNvPicPr>
          <p:nvPr>
            <p:ph sz="half" idx="1"/>
          </p:nvPr>
        </p:nvPicPr>
        <p:blipFill>
          <a:blip r:embed="rId3"/>
          <a:srcRect l="13009" r="39197"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74F9D91-DA13-F221-A86D-52878749A2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Importance of Exercise</a:t>
            </a:r>
          </a:p>
          <a:p>
            <a:pPr marL="0" lvl="1" indent="0">
              <a:buNone/>
            </a:pPr>
            <a:r>
              <a:rPr lang="en-US" sz="1400"/>
              <a:t>Regular physical activity is crucial for maintaining physical health and enhancing mental well-being. It supports recovery by reducing stress and improving mood.</a:t>
            </a:r>
          </a:p>
          <a:p>
            <a:pPr marL="0" indent="0">
              <a:spcBef>
                <a:spcPts val="2500"/>
              </a:spcBef>
              <a:buNone/>
            </a:pPr>
            <a:r>
              <a:rPr lang="en-US" sz="1400" b="1"/>
              <a:t>Nutrition and Health</a:t>
            </a:r>
          </a:p>
          <a:p>
            <a:pPr marL="0" lvl="1" indent="0">
              <a:buNone/>
            </a:pPr>
            <a:r>
              <a:rPr lang="en-US" sz="1400"/>
              <a:t>A balanced diet is essential for overall health. Proper nutrition supports recovery and boosts energy levels, promoting both physical and mental wellness.</a:t>
            </a:r>
          </a:p>
          <a:p>
            <a:pPr marL="0" indent="0">
              <a:spcBef>
                <a:spcPts val="2500"/>
              </a:spcBef>
              <a:buNone/>
            </a:pPr>
            <a:r>
              <a:rPr lang="en-US" sz="1400" b="1"/>
              <a:t>Relaxation Techniques</a:t>
            </a:r>
          </a:p>
          <a:p>
            <a:pPr marL="0" lvl="1" indent="0">
              <a:buNone/>
            </a:pPr>
            <a:r>
              <a:rPr lang="en-US" sz="1400"/>
              <a:t>Incorporating relaxation techniques like meditation and deep breathing can significantly reduce stress and improve mental clarity, aiding recovery.</a:t>
            </a:r>
          </a:p>
        </p:txBody>
      </p:sp>
    </p:spTree>
    <p:extLst>
      <p:ext uri="{BB962C8B-B14F-4D97-AF65-F5344CB8AC3E}">
        <p14:creationId xmlns:p14="http://schemas.microsoft.com/office/powerpoint/2010/main" val="1351552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E1E4361-45DC-E869-5054-5C9F59639774}"/>
              </a:ext>
            </a:extLst>
          </p:cNvPr>
          <p:cNvSpPr>
            <a:spLocks noGrp="1"/>
          </p:cNvSpPr>
          <p:nvPr>
            <p:ph type="ctrTitle"/>
          </p:nvPr>
        </p:nvSpPr>
        <p:spPr>
          <a:xfrm>
            <a:off x="277091" y="1814321"/>
            <a:ext cx="7772400" cy="4560920"/>
          </a:xfrm>
        </p:spPr>
        <p:txBody>
          <a:bodyPr anchor="b">
            <a:normAutofit/>
          </a:bodyPr>
          <a:lstStyle/>
          <a:p>
            <a:pPr algn="l"/>
            <a:r>
              <a:rPr lang="en-US" sz="7400"/>
              <a:t>Identifying Triggers and Early Warning Signs</a:t>
            </a:r>
          </a:p>
        </p:txBody>
      </p:sp>
    </p:spTree>
    <p:extLst>
      <p:ext uri="{BB962C8B-B14F-4D97-AF65-F5344CB8AC3E}">
        <p14:creationId xmlns:p14="http://schemas.microsoft.com/office/powerpoint/2010/main" val="23691959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A72E3-5A9F-4FD3-406F-6B80201A25E3}"/>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Agenda Overview</a:t>
            </a:r>
          </a:p>
        </p:txBody>
      </p:sp>
      <p:sp>
        <p:nvSpPr>
          <p:cNvPr id="4" name="Content Placeholder 3">
            <a:extLst>
              <a:ext uri="{FF2B5EF4-FFF2-40B4-BE49-F238E27FC236}">
                <a16:creationId xmlns:a16="http://schemas.microsoft.com/office/drawing/2014/main" id="{92DDB4F3-B9E4-FFFF-29E3-5E4DDA8EE329}"/>
              </a:ext>
            </a:extLst>
          </p:cNvPr>
          <p:cNvSpPr>
            <a:spLocks noGrp="1"/>
          </p:cNvSpPr>
          <p:nvPr>
            <p:ph sz="half" idx="2"/>
          </p:nvPr>
        </p:nvSpPr>
        <p:spPr>
          <a:xfrm>
            <a:off x="614679" y="2212848"/>
            <a:ext cx="4361688" cy="4096512"/>
          </a:xfrm>
        </p:spPr>
        <p:txBody>
          <a:bodyPr vert="horz" lIns="91440" tIns="45720" rIns="91440" bIns="45720" rtlCol="0">
            <a:normAutofit/>
          </a:bodyPr>
          <a:lstStyle/>
          <a:p>
            <a:r>
              <a:rPr lang="en-US" sz="1800"/>
              <a:t>Introduction to Wellness Recovery Action Plan (WRAP)</a:t>
            </a:r>
          </a:p>
          <a:p>
            <a:r>
              <a:rPr lang="en-US" sz="1800"/>
              <a:t>Understanding Addictions</a:t>
            </a:r>
          </a:p>
          <a:p>
            <a:r>
              <a:rPr lang="en-US" sz="1800"/>
              <a:t>Creating a Wellness Toolbox</a:t>
            </a:r>
          </a:p>
          <a:p>
            <a:r>
              <a:rPr lang="en-US" sz="1800"/>
              <a:t>Developing a Daily Maintenance Plan</a:t>
            </a:r>
          </a:p>
          <a:p>
            <a:r>
              <a:rPr lang="en-US" sz="1800"/>
              <a:t>Identifying Triggers and Early Warning Signs</a:t>
            </a:r>
          </a:p>
          <a:p>
            <a:r>
              <a:rPr lang="en-US" sz="1800"/>
              <a:t>Crisis Planning and Post-Crisis Support</a:t>
            </a:r>
          </a:p>
        </p:txBody>
      </p:sp>
      <p:pic>
        <p:nvPicPr>
          <p:cNvPr id="5" name="Content Placeholder 4" descr="Directly above view of green dumbbell, measure tape, weekdays on a notepad with a pencil, gray shoes and green mat on wooden background.">
            <a:extLst>
              <a:ext uri="{FF2B5EF4-FFF2-40B4-BE49-F238E27FC236}">
                <a16:creationId xmlns:a16="http://schemas.microsoft.com/office/drawing/2014/main" id="{5C7CF747-9911-4BD4-8751-375770888619}"/>
              </a:ext>
            </a:extLst>
          </p:cNvPr>
          <p:cNvPicPr>
            <a:picLocks noGrp="1" noChangeAspect="1"/>
          </p:cNvPicPr>
          <p:nvPr>
            <p:ph sz="half" idx="1"/>
          </p:nvPr>
        </p:nvPicPr>
        <p:blipFill>
          <a:blip r:embed="rId3"/>
          <a:srcRect l="26597" r="11369" b="-2"/>
          <a:stretch/>
        </p:blipFill>
        <p:spPr>
          <a:xfrm>
            <a:off x="5818632" y="-1"/>
            <a:ext cx="6373368" cy="6857999"/>
          </a:xfrm>
          <a:prstGeom prst="rect">
            <a:avLst/>
          </a:prstGeom>
        </p:spPr>
      </p:pic>
    </p:spTree>
    <p:extLst>
      <p:ext uri="{BB962C8B-B14F-4D97-AF65-F5344CB8AC3E}">
        <p14:creationId xmlns:p14="http://schemas.microsoft.com/office/powerpoint/2010/main" val="2568691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A058DF-4E79-4552-D901-4914E7C3E23B}"/>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b="1" kern="1200">
                <a:solidFill>
                  <a:schemeClr val="tx1"/>
                </a:solidFill>
                <a:latin typeface="+mj-lt"/>
                <a:ea typeface="+mj-ea"/>
                <a:cs typeface="+mj-cs"/>
              </a:rPr>
              <a:t>Recognizing Personal Triggers</a:t>
            </a:r>
          </a:p>
        </p:txBody>
      </p:sp>
      <p:pic>
        <p:nvPicPr>
          <p:cNvPr id="5" name="Content Placeholder 4" descr="Model object figurine businessman pattern on pink background">
            <a:extLst>
              <a:ext uri="{FF2B5EF4-FFF2-40B4-BE49-F238E27FC236}">
                <a16:creationId xmlns:a16="http://schemas.microsoft.com/office/drawing/2014/main" id="{BD544931-78CD-45D5-A966-2F494C1CCE81}"/>
              </a:ext>
            </a:extLst>
          </p:cNvPr>
          <p:cNvPicPr>
            <a:picLocks noGrp="1" noChangeAspect="1"/>
          </p:cNvPicPr>
          <p:nvPr>
            <p:ph sz="half" idx="1"/>
          </p:nvPr>
        </p:nvPicPr>
        <p:blipFill>
          <a:blip r:embed="rId3"/>
          <a:srcRect l="13086" r="2579" b="2"/>
          <a:stretch/>
        </p:blipFill>
        <p:spPr>
          <a:xfrm>
            <a:off x="1" y="10"/>
            <a:ext cx="6373368" cy="6857990"/>
          </a:xfrm>
          <a:prstGeom prst="rect">
            <a:avLst/>
          </a:prstGeom>
        </p:spPr>
      </p:pic>
      <p:sp>
        <p:nvSpPr>
          <p:cNvPr id="4" name="Content Placeholder 3">
            <a:extLst>
              <a:ext uri="{FF2B5EF4-FFF2-40B4-BE49-F238E27FC236}">
                <a16:creationId xmlns:a16="http://schemas.microsoft.com/office/drawing/2014/main" id="{33E6D479-2612-A50D-E731-814F989F91A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Understanding Personal Triggers</a:t>
            </a:r>
          </a:p>
          <a:p>
            <a:pPr marL="0" lvl="1" indent="0">
              <a:buNone/>
            </a:pPr>
            <a:r>
              <a:rPr lang="en-US" sz="1400"/>
              <a:t>Personal triggers can be situations, individuals, or emotions that prompt cravings or thoughts of relapse. Recognizing these is essential for self-awareness.</a:t>
            </a:r>
          </a:p>
          <a:p>
            <a:pPr marL="0" indent="0">
              <a:spcBef>
                <a:spcPts val="2500"/>
              </a:spcBef>
              <a:buNone/>
            </a:pPr>
            <a:r>
              <a:rPr lang="en-US" sz="1400" b="1"/>
              <a:t>Importance of Identification</a:t>
            </a:r>
          </a:p>
          <a:p>
            <a:pPr marL="0" lvl="1" indent="0">
              <a:buNone/>
            </a:pPr>
            <a:r>
              <a:rPr lang="en-US" sz="1400"/>
              <a:t>Identifying triggers is crucial for developing effective coping strategies to manage cravings and prevent relapse.</a:t>
            </a:r>
          </a:p>
        </p:txBody>
      </p:sp>
    </p:spTree>
    <p:extLst>
      <p:ext uri="{BB962C8B-B14F-4D97-AF65-F5344CB8AC3E}">
        <p14:creationId xmlns:p14="http://schemas.microsoft.com/office/powerpoint/2010/main" val="3834296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379C3D7-1D50-0A33-BA09-820B52B2AE9D}"/>
              </a:ext>
            </a:extLst>
          </p:cNvPr>
          <p:cNvSpPr>
            <a:spLocks noGrp="1"/>
          </p:cNvSpPr>
          <p:nvPr>
            <p:ph type="title"/>
          </p:nvPr>
        </p:nvSpPr>
        <p:spPr>
          <a:xfrm>
            <a:off x="614679" y="548639"/>
            <a:ext cx="3977640" cy="5719640"/>
          </a:xfrm>
        </p:spPr>
        <p:txBody>
          <a:bodyPr anchor="t">
            <a:normAutofit/>
          </a:bodyPr>
          <a:lstStyle/>
          <a:p>
            <a:r>
              <a:rPr lang="en-US"/>
              <a:t>Learning to Identify Early Warning Signs</a:t>
            </a:r>
          </a:p>
        </p:txBody>
      </p:sp>
      <p:graphicFrame>
        <p:nvGraphicFramePr>
          <p:cNvPr id="4" name="Content Placeholder 4">
            <a:extLst>
              <a:ext uri="{FF2B5EF4-FFF2-40B4-BE49-F238E27FC236}">
                <a16:creationId xmlns:a16="http://schemas.microsoft.com/office/drawing/2014/main" id="{4A38CE6D-71AE-4CF6-BC71-96AC32C45CB0}"/>
              </a:ext>
            </a:extLst>
          </p:cNvPr>
          <p:cNvGraphicFramePr>
            <a:graphicFrameLocks noGrp="1"/>
          </p:cNvGraphicFramePr>
          <p:nvPr>
            <p:ph idx="1"/>
            <p:extLst>
              <p:ext uri="{D42A27DB-BD31-4B8C-83A1-F6EECF244321}">
                <p14:modId xmlns:p14="http://schemas.microsoft.com/office/powerpoint/2010/main" val="175019145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5825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7BAEF-59A8-A49D-2974-5CACA761B0AA}"/>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Creating Action Plans to Address Triggers</a:t>
            </a:r>
          </a:p>
        </p:txBody>
      </p:sp>
      <p:pic>
        <p:nvPicPr>
          <p:cNvPr id="5" name="Content Placeholder 4" descr="Big data mining information technology drawing notepad">
            <a:extLst>
              <a:ext uri="{FF2B5EF4-FFF2-40B4-BE49-F238E27FC236}">
                <a16:creationId xmlns:a16="http://schemas.microsoft.com/office/drawing/2014/main" id="{542BCC62-44DE-4EBA-8793-A9986B103044}"/>
              </a:ext>
            </a:extLst>
          </p:cNvPr>
          <p:cNvPicPr>
            <a:picLocks noGrp="1" noChangeAspect="1"/>
          </p:cNvPicPr>
          <p:nvPr>
            <p:ph sz="half" idx="1"/>
          </p:nvPr>
        </p:nvPicPr>
        <p:blipFill>
          <a:blip r:embed="rId3"/>
          <a:srcRect l="32627" r="13673"/>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560DCE44-85DE-6C15-2B33-8A1EA102678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Identify Triggers</a:t>
            </a:r>
          </a:p>
          <a:p>
            <a:pPr marL="0" lvl="1" indent="0">
              <a:buNone/>
            </a:pPr>
            <a:r>
              <a:rPr lang="en-US" sz="1400"/>
              <a:t>The first step is to identify specific triggers that lead to challenging situations, allowing for targeted action planning.</a:t>
            </a:r>
          </a:p>
          <a:p>
            <a:pPr marL="0" indent="0">
              <a:spcBef>
                <a:spcPts val="2500"/>
              </a:spcBef>
              <a:buNone/>
            </a:pPr>
            <a:r>
              <a:rPr lang="en-US" sz="1400" b="1"/>
              <a:t>Outline Steps</a:t>
            </a:r>
          </a:p>
          <a:p>
            <a:pPr marL="0" lvl="1" indent="0">
              <a:buNone/>
            </a:pPr>
            <a:r>
              <a:rPr lang="en-US" sz="1400"/>
              <a:t>Clearly outline the steps to take when faced with these triggers, providing a roadmap for effective responses.</a:t>
            </a:r>
          </a:p>
          <a:p>
            <a:pPr marL="0" indent="0">
              <a:spcBef>
                <a:spcPts val="2500"/>
              </a:spcBef>
              <a:buNone/>
            </a:pPr>
            <a:r>
              <a:rPr lang="en-US" sz="1400" b="1"/>
              <a:t>Proactive Approach</a:t>
            </a:r>
          </a:p>
          <a:p>
            <a:pPr marL="0" lvl="1" indent="0">
              <a:buNone/>
            </a:pPr>
            <a:r>
              <a:rPr lang="en-US" sz="1400"/>
              <a:t>Implementing a proactive approach helps prevent relapse and ensures better management of difficult situations.</a:t>
            </a:r>
          </a:p>
        </p:txBody>
      </p:sp>
    </p:spTree>
    <p:extLst>
      <p:ext uri="{BB962C8B-B14F-4D97-AF65-F5344CB8AC3E}">
        <p14:creationId xmlns:p14="http://schemas.microsoft.com/office/powerpoint/2010/main" val="1497667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C9A81CA-443D-36A5-9C92-797D9938D9EF}"/>
              </a:ext>
            </a:extLst>
          </p:cNvPr>
          <p:cNvSpPr>
            <a:spLocks noGrp="1"/>
          </p:cNvSpPr>
          <p:nvPr>
            <p:ph type="ctrTitle"/>
          </p:nvPr>
        </p:nvSpPr>
        <p:spPr>
          <a:xfrm>
            <a:off x="277091" y="1814321"/>
            <a:ext cx="7772400" cy="4560920"/>
          </a:xfrm>
        </p:spPr>
        <p:txBody>
          <a:bodyPr anchor="b">
            <a:normAutofit/>
          </a:bodyPr>
          <a:lstStyle/>
          <a:p>
            <a:pPr algn="l"/>
            <a:r>
              <a:rPr lang="en-US" sz="7400"/>
              <a:t>Crisis Planning and Post-Crisis Support</a:t>
            </a:r>
          </a:p>
        </p:txBody>
      </p:sp>
    </p:spTree>
    <p:extLst>
      <p:ext uri="{BB962C8B-B14F-4D97-AF65-F5344CB8AC3E}">
        <p14:creationId xmlns:p14="http://schemas.microsoft.com/office/powerpoint/2010/main" val="20865822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09FE724-F8F7-685C-249D-5AE00337D923}"/>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Developing a Crisis Plan</a:t>
            </a:r>
          </a:p>
        </p:txBody>
      </p:sp>
      <p:pic>
        <p:nvPicPr>
          <p:cNvPr id="5" name="Content Placeholder 4" descr="Risk management plan">
            <a:extLst>
              <a:ext uri="{FF2B5EF4-FFF2-40B4-BE49-F238E27FC236}">
                <a16:creationId xmlns:a16="http://schemas.microsoft.com/office/drawing/2014/main" id="{68F4426A-2594-440A-B439-4D26BBE711C0}"/>
              </a:ext>
            </a:extLst>
          </p:cNvPr>
          <p:cNvPicPr>
            <a:picLocks noGrp="1" noChangeAspect="1"/>
          </p:cNvPicPr>
          <p:nvPr>
            <p:ph sz="half" idx="1"/>
          </p:nvPr>
        </p:nvPicPr>
        <p:blipFill>
          <a:blip r:embed="rId3"/>
          <a:srcRect r="18254" b="3"/>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02F5DDB3-B0EC-7F23-9C02-C8CF27A4127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Crisis Plan Overview</a:t>
            </a:r>
          </a:p>
          <a:p>
            <a:pPr marL="0" lvl="1" indent="0">
              <a:buNone/>
            </a:pPr>
            <a:r>
              <a:rPr lang="en-US" sz="1400"/>
              <a:t>A crisis plan outlines critical steps to follow during a crisis, ensuring systematic responses to unexpected events.</a:t>
            </a:r>
          </a:p>
          <a:p>
            <a:pPr marL="0" indent="0">
              <a:spcBef>
                <a:spcPts val="2500"/>
              </a:spcBef>
              <a:buNone/>
            </a:pPr>
            <a:r>
              <a:rPr lang="en-US" sz="1400" b="1"/>
              <a:t>Immediate Actions</a:t>
            </a:r>
          </a:p>
          <a:p>
            <a:pPr marL="0" lvl="1" indent="0">
              <a:buNone/>
            </a:pPr>
            <a:r>
              <a:rPr lang="en-US" sz="1400"/>
              <a:t>It is vital to establish immediate actions that need to be taken during a crisis to mitigate its impact effectively.</a:t>
            </a:r>
          </a:p>
          <a:p>
            <a:pPr marL="0" indent="0">
              <a:spcBef>
                <a:spcPts val="2500"/>
              </a:spcBef>
              <a:buNone/>
            </a:pPr>
            <a:r>
              <a:rPr lang="en-US" sz="1400" b="1"/>
              <a:t>Contact Information</a:t>
            </a:r>
          </a:p>
          <a:p>
            <a:pPr marL="0" lvl="1" indent="0">
              <a:buNone/>
            </a:pPr>
            <a:r>
              <a:rPr lang="en-US" sz="1400"/>
              <a:t>Identifying key contacts and resources is crucial for effective communication and support during a crisis.</a:t>
            </a:r>
          </a:p>
          <a:p>
            <a:pPr marL="0" indent="0">
              <a:spcBef>
                <a:spcPts val="2500"/>
              </a:spcBef>
              <a:buNone/>
            </a:pPr>
            <a:r>
              <a:rPr lang="en-US" sz="1400" b="1"/>
              <a:t>Preparedness and Resources</a:t>
            </a:r>
          </a:p>
          <a:p>
            <a:pPr marL="0" lvl="1" indent="0">
              <a:buNone/>
            </a:pPr>
            <a:r>
              <a:rPr lang="en-US" sz="1400"/>
              <a:t>Having a crisis plan in place enhances organizational preparedness, ensuring resources are available when needed.</a:t>
            </a:r>
          </a:p>
        </p:txBody>
      </p:sp>
    </p:spTree>
    <p:extLst>
      <p:ext uri="{BB962C8B-B14F-4D97-AF65-F5344CB8AC3E}">
        <p14:creationId xmlns:p14="http://schemas.microsoft.com/office/powerpoint/2010/main" val="2070503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3D86F-A087-3EC4-A19B-409F60A2845B}"/>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Implementing Crisis Interventions</a:t>
            </a:r>
          </a:p>
        </p:txBody>
      </p:sp>
      <p:pic>
        <p:nvPicPr>
          <p:cNvPr id="5" name="Content Placeholder 4" descr="Men working at the port">
            <a:extLst>
              <a:ext uri="{FF2B5EF4-FFF2-40B4-BE49-F238E27FC236}">
                <a16:creationId xmlns:a16="http://schemas.microsoft.com/office/drawing/2014/main" id="{EEDCA857-9386-468C-A135-B209EC8BE6BA}"/>
              </a:ext>
            </a:extLst>
          </p:cNvPr>
          <p:cNvPicPr>
            <a:picLocks noGrp="1" noChangeAspect="1"/>
          </p:cNvPicPr>
          <p:nvPr>
            <p:ph sz="half" idx="1"/>
          </p:nvPr>
        </p:nvPicPr>
        <p:blipFill>
          <a:blip r:embed="rId3"/>
          <a:srcRect l="46353" r="5854"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D55EF94A-892B-085F-7564-D8ADFD6140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Emergency Help</a:t>
            </a:r>
          </a:p>
          <a:p>
            <a:pPr marL="0" lvl="1" indent="0">
              <a:buNone/>
            </a:pPr>
            <a:r>
              <a:rPr lang="en-US" sz="1400"/>
              <a:t>Seeking emergency help is crucial during a crisis to ensure immediate safety and support for those affected.</a:t>
            </a:r>
          </a:p>
          <a:p>
            <a:pPr marL="0" indent="0">
              <a:spcBef>
                <a:spcPts val="2500"/>
              </a:spcBef>
              <a:buNone/>
            </a:pPr>
            <a:r>
              <a:rPr lang="en-US" sz="1400" b="1"/>
              <a:t>Therapeutic Practices</a:t>
            </a:r>
          </a:p>
          <a:p>
            <a:pPr marL="0" lvl="1" indent="0">
              <a:buNone/>
            </a:pPr>
            <a:r>
              <a:rPr lang="en-US" sz="1400"/>
              <a:t>Engaging in therapeutic practices can help individuals process their emotions and stabilize their mental health during a crisis.</a:t>
            </a:r>
          </a:p>
          <a:p>
            <a:pPr marL="0" indent="0">
              <a:spcBef>
                <a:spcPts val="2500"/>
              </a:spcBef>
              <a:buNone/>
            </a:pPr>
            <a:r>
              <a:rPr lang="en-US" sz="1400" b="1"/>
              <a:t>Support Networks</a:t>
            </a:r>
          </a:p>
          <a:p>
            <a:pPr marL="0" lvl="1" indent="0">
              <a:buNone/>
            </a:pPr>
            <a:r>
              <a:rPr lang="en-US" sz="1400"/>
              <a:t>Utilizing immediate support networks is essential for providing ongoing assistance and comfort during challenging times.</a:t>
            </a:r>
          </a:p>
        </p:txBody>
      </p:sp>
    </p:spTree>
    <p:extLst>
      <p:ext uri="{BB962C8B-B14F-4D97-AF65-F5344CB8AC3E}">
        <p14:creationId xmlns:p14="http://schemas.microsoft.com/office/powerpoint/2010/main" val="242373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EAB6B-CF6C-696C-2C1E-A7DF0807C569}"/>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Establishing a Post-Crisis Recovery Plan</a:t>
            </a:r>
          </a:p>
        </p:txBody>
      </p:sp>
      <p:pic>
        <p:nvPicPr>
          <p:cNvPr id="5" name="Content Placeholder 4" descr="Three women brainstorming">
            <a:extLst>
              <a:ext uri="{FF2B5EF4-FFF2-40B4-BE49-F238E27FC236}">
                <a16:creationId xmlns:a16="http://schemas.microsoft.com/office/drawing/2014/main" id="{54B22A44-A9D9-481A-8F07-FDF0CA5F45A3}"/>
              </a:ext>
            </a:extLst>
          </p:cNvPr>
          <p:cNvPicPr>
            <a:picLocks noGrp="1" noChangeAspect="1"/>
          </p:cNvPicPr>
          <p:nvPr>
            <p:ph sz="half" idx="1"/>
          </p:nvPr>
        </p:nvPicPr>
        <p:blipFill>
          <a:blip r:embed="rId3"/>
          <a:srcRect l="32837" r="19369"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2F29BB4-DB9E-3876-728F-7EF4B42A7B1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Reflection on the Crisis</a:t>
            </a:r>
          </a:p>
          <a:p>
            <a:pPr marL="0" lvl="1" indent="0">
              <a:buNone/>
            </a:pPr>
            <a:r>
              <a:rPr lang="en-US" sz="1400"/>
              <a:t>Reflecting on the events helps to understand what went wrong and what can be improved in future responses.</a:t>
            </a:r>
          </a:p>
          <a:p>
            <a:pPr marL="0" indent="0">
              <a:spcBef>
                <a:spcPts val="2500"/>
              </a:spcBef>
              <a:buNone/>
            </a:pPr>
            <a:r>
              <a:rPr lang="en-US" sz="1400" b="1"/>
              <a:t>Modifying the WRAP</a:t>
            </a:r>
          </a:p>
          <a:p>
            <a:pPr marL="0" lvl="1" indent="0">
              <a:buNone/>
            </a:pPr>
            <a:r>
              <a:rPr lang="en-US" sz="1400"/>
              <a:t>Modifying the WRAP involves adapting existing plans to meet new challenges that arise from the crisis experience.</a:t>
            </a:r>
          </a:p>
          <a:p>
            <a:pPr marL="0" indent="0">
              <a:spcBef>
                <a:spcPts val="2500"/>
              </a:spcBef>
              <a:buNone/>
            </a:pPr>
            <a:r>
              <a:rPr lang="en-US" sz="1400" b="1"/>
              <a:t>Steps for Recovery</a:t>
            </a:r>
          </a:p>
          <a:p>
            <a:pPr marL="0" lvl="1" indent="0">
              <a:buNone/>
            </a:pPr>
            <a:r>
              <a:rPr lang="en-US" sz="1400"/>
              <a:t>Identifying concrete steps for recovery ensures a structured approach to rebuilding and improving resilience.</a:t>
            </a:r>
          </a:p>
        </p:txBody>
      </p:sp>
    </p:spTree>
    <p:extLst>
      <p:ext uri="{BB962C8B-B14F-4D97-AF65-F5344CB8AC3E}">
        <p14:creationId xmlns:p14="http://schemas.microsoft.com/office/powerpoint/2010/main" val="2367480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985FBCD-60C6-2CD9-CC8C-7E507D9F9BEA}"/>
              </a:ext>
            </a:extLst>
          </p:cNvPr>
          <p:cNvSpPr>
            <a:spLocks noGrp="1"/>
          </p:cNvSpPr>
          <p:nvPr>
            <p:ph type="title"/>
          </p:nvPr>
        </p:nvSpPr>
        <p:spPr>
          <a:xfrm>
            <a:off x="612648" y="1847088"/>
            <a:ext cx="7344336" cy="1133856"/>
          </a:xfrm>
        </p:spPr>
        <p:txBody>
          <a:bodyPr anchor="b">
            <a:normAutofit/>
          </a:bodyPr>
          <a:lstStyle/>
          <a:p>
            <a:r>
              <a:rPr lang="en-US" sz="6000"/>
              <a:t>Conclusion</a:t>
            </a:r>
          </a:p>
        </p:txBody>
      </p:sp>
      <p:graphicFrame>
        <p:nvGraphicFramePr>
          <p:cNvPr id="9" name="Content Placeholder 2">
            <a:extLst>
              <a:ext uri="{FF2B5EF4-FFF2-40B4-BE49-F238E27FC236}">
                <a16:creationId xmlns:a16="http://schemas.microsoft.com/office/drawing/2014/main" id="{69C8517C-36B9-51EC-4013-3A233188AAD9}"/>
              </a:ext>
            </a:extLst>
          </p:cNvPr>
          <p:cNvGraphicFramePr>
            <a:graphicFrameLocks noGrp="1"/>
          </p:cNvGraphicFramePr>
          <p:nvPr>
            <p:ph idx="1"/>
            <p:extLst>
              <p:ext uri="{D42A27DB-BD31-4B8C-83A1-F6EECF244321}">
                <p14:modId xmlns:p14="http://schemas.microsoft.com/office/powerpoint/2010/main" val="283154025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846112"/>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E9BE8BD-5A49-04F3-70A7-949080F6E287}"/>
              </a:ext>
            </a:extLst>
          </p:cNvPr>
          <p:cNvSpPr>
            <a:spLocks noGrp="1"/>
          </p:cNvSpPr>
          <p:nvPr>
            <p:ph type="ctrTitle"/>
          </p:nvPr>
        </p:nvSpPr>
        <p:spPr>
          <a:xfrm>
            <a:off x="277091" y="1814321"/>
            <a:ext cx="7772400" cy="4560920"/>
          </a:xfrm>
        </p:spPr>
        <p:txBody>
          <a:bodyPr anchor="b">
            <a:normAutofit/>
          </a:bodyPr>
          <a:lstStyle/>
          <a:p>
            <a:pPr algn="l"/>
            <a:r>
              <a:rPr lang="en-US" sz="7400"/>
              <a:t>Introduction to Wellness Recovery Action Plan (WRAP)</a:t>
            </a:r>
          </a:p>
        </p:txBody>
      </p:sp>
    </p:spTree>
    <p:extLst>
      <p:ext uri="{BB962C8B-B14F-4D97-AF65-F5344CB8AC3E}">
        <p14:creationId xmlns:p14="http://schemas.microsoft.com/office/powerpoint/2010/main" val="8406717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E16BF-8574-E304-85A5-65E7E56EB7F5}"/>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Definition and Purpose of WRAP</a:t>
            </a:r>
          </a:p>
        </p:txBody>
      </p:sp>
      <p:sp>
        <p:nvSpPr>
          <p:cNvPr id="4" name="Content Placeholder 3">
            <a:extLst>
              <a:ext uri="{FF2B5EF4-FFF2-40B4-BE49-F238E27FC236}">
                <a16:creationId xmlns:a16="http://schemas.microsoft.com/office/drawing/2014/main" id="{13E23E35-453E-613E-EF80-9C6AAA6D852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Wellness Goals Identification</a:t>
            </a:r>
          </a:p>
          <a:p>
            <a:pPr marL="0" lvl="1" indent="0">
              <a:buNone/>
            </a:pPr>
            <a:r>
              <a:rPr lang="en-US" sz="1400"/>
              <a:t>WRAP helps individuals identify their personal wellness goals, promoting self-awareness and focused intentions.</a:t>
            </a:r>
          </a:p>
          <a:p>
            <a:pPr marL="0" indent="0">
              <a:spcBef>
                <a:spcPts val="2500"/>
              </a:spcBef>
              <a:buNone/>
            </a:pPr>
            <a:r>
              <a:rPr lang="en-US" sz="1400" b="1"/>
              <a:t>Developing Strategies</a:t>
            </a:r>
          </a:p>
          <a:p>
            <a:pPr marL="0" lvl="1" indent="0">
              <a:buNone/>
            </a:pPr>
            <a:r>
              <a:rPr lang="en-US" sz="1400"/>
              <a:t>The tool assists users in creating actionable strategies to achieve their wellness objectives effectively.</a:t>
            </a:r>
          </a:p>
          <a:p>
            <a:pPr marL="0" indent="0">
              <a:spcBef>
                <a:spcPts val="2500"/>
              </a:spcBef>
              <a:buNone/>
            </a:pPr>
            <a:r>
              <a:rPr lang="en-US" sz="1400" b="1"/>
              <a:t>Empowerment and Recovery</a:t>
            </a:r>
          </a:p>
          <a:p>
            <a:pPr marL="0" lvl="1" indent="0">
              <a:buNone/>
            </a:pPr>
            <a:r>
              <a:rPr lang="en-US" sz="1400"/>
              <a:t>WRAP empowers individuals to take control of their recovery by highlighting personal strengths and available resources.</a:t>
            </a:r>
          </a:p>
        </p:txBody>
      </p:sp>
      <p:pic>
        <p:nvPicPr>
          <p:cNvPr id="5" name="Content Placeholder 4" descr="Person writing on sketchpad">
            <a:extLst>
              <a:ext uri="{FF2B5EF4-FFF2-40B4-BE49-F238E27FC236}">
                <a16:creationId xmlns:a16="http://schemas.microsoft.com/office/drawing/2014/main" id="{EB633AFE-D652-4310-B7D9-156856B6750F}"/>
              </a:ext>
            </a:extLst>
          </p:cNvPr>
          <p:cNvPicPr>
            <a:picLocks noGrp="1" noChangeAspect="1"/>
          </p:cNvPicPr>
          <p:nvPr>
            <p:ph sz="half" idx="1"/>
          </p:nvPr>
        </p:nvPicPr>
        <p:blipFill>
          <a:blip r:embed="rId3"/>
          <a:srcRect l="24970" r="27860" b="-1"/>
          <a:stretch/>
        </p:blipFill>
        <p:spPr>
          <a:xfrm>
            <a:off x="7345680" y="10"/>
            <a:ext cx="4846320" cy="6857990"/>
          </a:xfrm>
          <a:prstGeom prst="rect">
            <a:avLst/>
          </a:prstGeom>
        </p:spPr>
      </p:pic>
    </p:spTree>
    <p:extLst>
      <p:ext uri="{BB962C8B-B14F-4D97-AF65-F5344CB8AC3E}">
        <p14:creationId xmlns:p14="http://schemas.microsoft.com/office/powerpoint/2010/main" val="213904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DF9DA-E91A-7B35-65C7-08C8E9C1EE29}"/>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History and Development of WRAP</a:t>
            </a:r>
          </a:p>
        </p:txBody>
      </p:sp>
      <p:sp>
        <p:nvSpPr>
          <p:cNvPr id="4" name="Content Placeholder 3">
            <a:extLst>
              <a:ext uri="{FF2B5EF4-FFF2-40B4-BE49-F238E27FC236}">
                <a16:creationId xmlns:a16="http://schemas.microsoft.com/office/drawing/2014/main" id="{BB5E2C7B-662A-2B5C-5289-9B26EEBB4BB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Origins of WRAP</a:t>
            </a:r>
          </a:p>
          <a:p>
            <a:pPr marL="0" lvl="1" indent="0">
              <a:buNone/>
            </a:pPr>
            <a:r>
              <a:rPr lang="en-US" sz="1400"/>
              <a:t>WRAP was developed in the 1990s by Mary Ellen Copeland to assist individuals facing mental health challenges.</a:t>
            </a:r>
          </a:p>
          <a:p>
            <a:pPr marL="0" indent="0">
              <a:spcBef>
                <a:spcPts val="2500"/>
              </a:spcBef>
              <a:buNone/>
            </a:pPr>
            <a:r>
              <a:rPr lang="en-US" sz="1400" b="1"/>
              <a:t>Adaptability of WRAP</a:t>
            </a:r>
          </a:p>
          <a:p>
            <a:pPr marL="0" lvl="1" indent="0">
              <a:buNone/>
            </a:pPr>
            <a:r>
              <a:rPr lang="en-US" sz="1400"/>
              <a:t>Over the years, WRAP has been adapted to support individuals facing various issues, including addiction recovery.</a:t>
            </a:r>
          </a:p>
          <a:p>
            <a:pPr marL="0" indent="0">
              <a:spcBef>
                <a:spcPts val="2500"/>
              </a:spcBef>
              <a:buNone/>
            </a:pPr>
            <a:r>
              <a:rPr lang="en-US" sz="1400" b="1"/>
              <a:t>Impact on Recovery</a:t>
            </a:r>
          </a:p>
          <a:p>
            <a:pPr marL="0" lvl="1" indent="0">
              <a:buNone/>
            </a:pPr>
            <a:r>
              <a:rPr lang="en-US" sz="1400"/>
              <a:t>WRAP's versatility makes it a valuable tool in recovery, helping individuals create personalized plans for health and well-being.</a:t>
            </a:r>
          </a:p>
        </p:txBody>
      </p:sp>
      <p:pic>
        <p:nvPicPr>
          <p:cNvPr id="5" name="Content Placeholder 4" descr="Wooden blocks showing progress, 3D generated image.">
            <a:extLst>
              <a:ext uri="{FF2B5EF4-FFF2-40B4-BE49-F238E27FC236}">
                <a16:creationId xmlns:a16="http://schemas.microsoft.com/office/drawing/2014/main" id="{F2AA8B88-C3DB-4AEE-BDEA-B08F0AE1FC9A}"/>
              </a:ext>
            </a:extLst>
          </p:cNvPr>
          <p:cNvPicPr>
            <a:picLocks noGrp="1" noChangeAspect="1"/>
          </p:cNvPicPr>
          <p:nvPr>
            <p:ph sz="half" idx="1"/>
          </p:nvPr>
        </p:nvPicPr>
        <p:blipFill>
          <a:blip r:embed="rId3"/>
          <a:srcRect l="45538" r="7291" b="-1"/>
          <a:stretch/>
        </p:blipFill>
        <p:spPr>
          <a:xfrm>
            <a:off x="7345680" y="10"/>
            <a:ext cx="4846320" cy="6857990"/>
          </a:xfrm>
          <a:prstGeom prst="rect">
            <a:avLst/>
          </a:prstGeom>
        </p:spPr>
      </p:pic>
    </p:spTree>
    <p:extLst>
      <p:ext uri="{BB962C8B-B14F-4D97-AF65-F5344CB8AC3E}">
        <p14:creationId xmlns:p14="http://schemas.microsoft.com/office/powerpoint/2010/main" val="200741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4108B5C-83B1-6669-E1E4-E8BB74A99AEC}"/>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Core Principles and Values</a:t>
            </a:r>
          </a:p>
        </p:txBody>
      </p:sp>
      <p:pic>
        <p:nvPicPr>
          <p:cNvPr id="5" name="Content Placeholder 4" descr="&quot;Paper person rejoicing at the top, with the help of his teammates. More conceptual paper people:&quot;">
            <a:extLst>
              <a:ext uri="{FF2B5EF4-FFF2-40B4-BE49-F238E27FC236}">
                <a16:creationId xmlns:a16="http://schemas.microsoft.com/office/drawing/2014/main" id="{FDC94B8F-642A-43BD-9C78-1E6C78A4DF73}"/>
              </a:ext>
            </a:extLst>
          </p:cNvPr>
          <p:cNvPicPr>
            <a:picLocks noGrp="1" noChangeAspect="1"/>
          </p:cNvPicPr>
          <p:nvPr>
            <p:ph sz="half" idx="1"/>
          </p:nvPr>
        </p:nvPicPr>
        <p:blipFill>
          <a:blip r:embed="rId3"/>
          <a:srcRect t="18565" r="-2" b="20194"/>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AD02226B-A828-71B0-F535-DED423853C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Principle of Hope</a:t>
            </a:r>
          </a:p>
          <a:p>
            <a:pPr marL="0" lvl="1" indent="0">
              <a:buNone/>
            </a:pPr>
            <a:r>
              <a:rPr lang="en-US" sz="1400"/>
              <a:t>Hope serves as a fundamental principle in WRAP, inspiring individuals to envision a positive future and recovery path.</a:t>
            </a:r>
          </a:p>
          <a:p>
            <a:pPr marL="0" indent="0">
              <a:spcBef>
                <a:spcPts val="2500"/>
              </a:spcBef>
              <a:buNone/>
            </a:pPr>
            <a:r>
              <a:rPr lang="en-US" sz="1400" b="1"/>
              <a:t>Personal Responsibility</a:t>
            </a:r>
          </a:p>
          <a:p>
            <a:pPr marL="0" lvl="1" indent="0">
              <a:buNone/>
            </a:pPr>
            <a:r>
              <a:rPr lang="en-US" sz="1400"/>
              <a:t>Emphasizing personal responsibility encourages individuals to take charge of their recovery journey and make proactive choices.</a:t>
            </a:r>
          </a:p>
          <a:p>
            <a:pPr marL="0" indent="0">
              <a:spcBef>
                <a:spcPts val="2500"/>
              </a:spcBef>
              <a:buNone/>
            </a:pPr>
            <a:r>
              <a:rPr lang="en-US" sz="1400" b="1"/>
              <a:t>Role of Education</a:t>
            </a:r>
          </a:p>
          <a:p>
            <a:pPr marL="0" lvl="1" indent="0">
              <a:buNone/>
            </a:pPr>
            <a:r>
              <a:rPr lang="en-US" sz="1400"/>
              <a:t>Education is vital, providing knowledge and tools that empower individuals to navigate their recovery effectively.</a:t>
            </a:r>
          </a:p>
          <a:p>
            <a:pPr marL="0" indent="0">
              <a:spcBef>
                <a:spcPts val="2500"/>
              </a:spcBef>
              <a:buNone/>
            </a:pPr>
            <a:r>
              <a:rPr lang="en-US" sz="1400" b="1"/>
              <a:t>Self-Advocacy and Support</a:t>
            </a:r>
          </a:p>
          <a:p>
            <a:pPr marL="0" lvl="1" indent="0">
              <a:buNone/>
            </a:pPr>
            <a:r>
              <a:rPr lang="en-US" sz="1400"/>
              <a:t>Self-advocacy and support networks are essential, fostering resilience and helping individuals to voice their needs.</a:t>
            </a:r>
          </a:p>
        </p:txBody>
      </p:sp>
    </p:spTree>
    <p:extLst>
      <p:ext uri="{BB962C8B-B14F-4D97-AF65-F5344CB8AC3E}">
        <p14:creationId xmlns:p14="http://schemas.microsoft.com/office/powerpoint/2010/main" val="3941040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9C94C88-204F-01CA-7C86-802CDA062D41}"/>
              </a:ext>
            </a:extLst>
          </p:cNvPr>
          <p:cNvSpPr>
            <a:spLocks noGrp="1"/>
          </p:cNvSpPr>
          <p:nvPr>
            <p:ph type="ctrTitle"/>
          </p:nvPr>
        </p:nvSpPr>
        <p:spPr>
          <a:xfrm>
            <a:off x="277091" y="1814321"/>
            <a:ext cx="7772400" cy="4560920"/>
          </a:xfrm>
        </p:spPr>
        <p:txBody>
          <a:bodyPr anchor="b">
            <a:normAutofit/>
          </a:bodyPr>
          <a:lstStyle/>
          <a:p>
            <a:pPr algn="l"/>
            <a:r>
              <a:rPr lang="en-US" sz="7400"/>
              <a:t>Understanding Addictions</a:t>
            </a:r>
          </a:p>
        </p:txBody>
      </p:sp>
    </p:spTree>
    <p:extLst>
      <p:ext uri="{BB962C8B-B14F-4D97-AF65-F5344CB8AC3E}">
        <p14:creationId xmlns:p14="http://schemas.microsoft.com/office/powerpoint/2010/main" val="21384472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1629F-2997-A7E2-660F-673687F8C531}"/>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Types of Addictions</a:t>
            </a:r>
          </a:p>
        </p:txBody>
      </p:sp>
      <p:pic>
        <p:nvPicPr>
          <p:cNvPr id="5" name="Content Placeholder 4" descr="Water from glass spilling over a black keyboard.">
            <a:extLst>
              <a:ext uri="{FF2B5EF4-FFF2-40B4-BE49-F238E27FC236}">
                <a16:creationId xmlns:a16="http://schemas.microsoft.com/office/drawing/2014/main" id="{C6E1ED85-42D8-44C6-8946-807D872F8C6A}"/>
              </a:ext>
            </a:extLst>
          </p:cNvPr>
          <p:cNvPicPr>
            <a:picLocks noGrp="1" noChangeAspect="1"/>
          </p:cNvPicPr>
          <p:nvPr>
            <p:ph sz="half" idx="1"/>
          </p:nvPr>
        </p:nvPicPr>
        <p:blipFill>
          <a:blip r:embed="rId3"/>
          <a:srcRect l="36390" r="15816"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CE5D4D27-6A23-A979-2EA0-1C177868024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Substance Use Disorders</a:t>
            </a:r>
          </a:p>
          <a:p>
            <a:pPr marL="0" lvl="1" indent="0">
              <a:buNone/>
            </a:pPr>
            <a:r>
              <a:rPr lang="en-US" sz="1400"/>
              <a:t>Substance use disorders, including alcohol and drug addiction, have profound effects on individuals and communities, necessitating comprehensive treatment options.</a:t>
            </a:r>
          </a:p>
          <a:p>
            <a:pPr marL="0" indent="0">
              <a:spcBef>
                <a:spcPts val="2500"/>
              </a:spcBef>
              <a:buNone/>
            </a:pPr>
            <a:r>
              <a:rPr lang="en-US" sz="1400" b="1"/>
              <a:t>Behavioral Addictions</a:t>
            </a:r>
          </a:p>
          <a:p>
            <a:pPr marL="0" lvl="1" indent="0">
              <a:buNone/>
            </a:pPr>
            <a:r>
              <a:rPr lang="en-US" sz="1400"/>
              <a:t>Behavioral addictions, such as gambling and internet use, can disrupt daily life and require specific strategies for recovery and support.</a:t>
            </a:r>
          </a:p>
          <a:p>
            <a:pPr marL="0" indent="0">
              <a:spcBef>
                <a:spcPts val="2500"/>
              </a:spcBef>
              <a:buNone/>
            </a:pPr>
            <a:r>
              <a:rPr lang="en-US" sz="1400" b="1"/>
              <a:t>Unique Recovery Approaches</a:t>
            </a:r>
          </a:p>
          <a:p>
            <a:pPr marL="0" lvl="1" indent="0">
              <a:buNone/>
            </a:pPr>
            <a:r>
              <a:rPr lang="en-US" sz="1400"/>
              <a:t>Each type of addiction poses unique challenges, highlighting the need for tailored recovery plans to address individual needs.</a:t>
            </a:r>
          </a:p>
        </p:txBody>
      </p:sp>
    </p:spTree>
    <p:extLst>
      <p:ext uri="{BB962C8B-B14F-4D97-AF65-F5344CB8AC3E}">
        <p14:creationId xmlns:p14="http://schemas.microsoft.com/office/powerpoint/2010/main" val="2232506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49ADA-4D32-A3B7-C321-4E0875446348}"/>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Causes and Risk Factors</a:t>
            </a:r>
          </a:p>
        </p:txBody>
      </p:sp>
      <p:pic>
        <p:nvPicPr>
          <p:cNvPr id="5" name="Content Placeholder 4" descr="Some dna (resubmit with white background)">
            <a:extLst>
              <a:ext uri="{FF2B5EF4-FFF2-40B4-BE49-F238E27FC236}">
                <a16:creationId xmlns:a16="http://schemas.microsoft.com/office/drawing/2014/main" id="{EE7996A6-6F87-4D70-BA95-BEE57438FA67}"/>
              </a:ext>
            </a:extLst>
          </p:cNvPr>
          <p:cNvPicPr>
            <a:picLocks noGrp="1" noChangeAspect="1"/>
          </p:cNvPicPr>
          <p:nvPr>
            <p:ph sz="half" idx="1"/>
          </p:nvPr>
        </p:nvPicPr>
        <p:blipFill>
          <a:blip r:embed="rId3"/>
          <a:srcRect l="29160" r="22689" b="-2"/>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AC0ECB69-1DA1-72A4-D751-F8C0F005B11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Genetic Factors</a:t>
            </a:r>
          </a:p>
          <a:p>
            <a:pPr marL="0" lvl="1" indent="0">
              <a:buNone/>
            </a:pPr>
            <a:r>
              <a:rPr lang="en-US" sz="1400"/>
              <a:t>Genetic predisposition plays a significant role in an individual's likelihood of developing an addiction.</a:t>
            </a:r>
          </a:p>
          <a:p>
            <a:pPr marL="0" indent="0">
              <a:spcBef>
                <a:spcPts val="2500"/>
              </a:spcBef>
              <a:buNone/>
            </a:pPr>
            <a:r>
              <a:rPr lang="en-US" sz="1400" b="1"/>
              <a:t>Environmental Influences</a:t>
            </a:r>
          </a:p>
          <a:p>
            <a:pPr marL="0" lvl="1" indent="0">
              <a:buNone/>
            </a:pPr>
            <a:r>
              <a:rPr lang="en-US" sz="1400"/>
              <a:t>Environmental factors such as family dynamics and social situations can significantly impact addiction risk.</a:t>
            </a:r>
          </a:p>
          <a:p>
            <a:pPr marL="0" indent="0">
              <a:spcBef>
                <a:spcPts val="2500"/>
              </a:spcBef>
              <a:buNone/>
            </a:pPr>
            <a:r>
              <a:rPr lang="en-US" sz="1400" b="1"/>
              <a:t>Psychological Aspects</a:t>
            </a:r>
          </a:p>
          <a:p>
            <a:pPr marL="0" lvl="1" indent="0">
              <a:buNone/>
            </a:pPr>
            <a:r>
              <a:rPr lang="en-US" sz="1400"/>
              <a:t>Psychological factors, including mental health conditions, can contribute to addiction development and recovery challenges.</a:t>
            </a:r>
          </a:p>
        </p:txBody>
      </p:sp>
    </p:spTree>
    <p:extLst>
      <p:ext uri="{BB962C8B-B14F-4D97-AF65-F5344CB8AC3E}">
        <p14:creationId xmlns:p14="http://schemas.microsoft.com/office/powerpoint/2010/main" val="1186949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2354</Words>
  <Application>Microsoft Office PowerPoint</Application>
  <PresentationFormat>Widescreen</PresentationFormat>
  <Paragraphs>206</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Neue Haas Grotesk Text Pro</vt:lpstr>
      <vt:lpstr>VanillaVTI</vt:lpstr>
      <vt:lpstr>Wellness Recovery Action Plan (WRAP) for Addictions: A Comprehensive Guide to Recovery</vt:lpstr>
      <vt:lpstr>Agenda Overview</vt:lpstr>
      <vt:lpstr>Introduction to Wellness Recovery Action Plan (WRAP)</vt:lpstr>
      <vt:lpstr>Definition and Purpose of WRAP</vt:lpstr>
      <vt:lpstr>History and Development of WRAP</vt:lpstr>
      <vt:lpstr>Core Principles and Values</vt:lpstr>
      <vt:lpstr>Understanding Addictions</vt:lpstr>
      <vt:lpstr>Types of Addictions</vt:lpstr>
      <vt:lpstr>Causes and Risk Factors</vt:lpstr>
      <vt:lpstr>Impact on Physical and Mental Health</vt:lpstr>
      <vt:lpstr>Creating a Wellness Toolbox</vt:lpstr>
      <vt:lpstr>Identifying Personal Strengths and Resources</vt:lpstr>
      <vt:lpstr>Developing Coping Strategies</vt:lpstr>
      <vt:lpstr>Utilizing Support Networks</vt:lpstr>
      <vt:lpstr>Developing a Daily Maintenance Plan</vt:lpstr>
      <vt:lpstr>Establishing Daily Routines and Habits</vt:lpstr>
      <vt:lpstr>Monitoring and Maintaining Well-Being</vt:lpstr>
      <vt:lpstr>Incorporating Self-Care Practices</vt:lpstr>
      <vt:lpstr>Identifying Triggers and Early Warning Signs</vt:lpstr>
      <vt:lpstr>Recognizing Personal Triggers</vt:lpstr>
      <vt:lpstr>Learning to Identify Early Warning Signs</vt:lpstr>
      <vt:lpstr>Creating Action Plans to Address Triggers</vt:lpstr>
      <vt:lpstr>Crisis Planning and Post-Crisis Support</vt:lpstr>
      <vt:lpstr>Developing a Crisis Plan</vt:lpstr>
      <vt:lpstr>Implementing Crisis Interventions</vt:lpstr>
      <vt:lpstr>Establishing a Post-Crisis Recovery Plan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2025-03-21T01:58:55Z</dcterms:created>
  <dcterms:modified xsi:type="dcterms:W3CDTF">2025-03-21T02:04:22Z</dcterms:modified>
</cp:coreProperties>
</file>