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lness Recovery Action Plan: Moving Forward From Incarceration" id="{3FCE549E-106A-46CC-A657-E1AAE6F77BDE}">
          <p14:sldIdLst>
            <p14:sldId id="2561"/>
            <p14:sldId id="2562"/>
          </p14:sldIdLst>
        </p14:section>
        <p14:section name="Understanding Wellness Recovery Action Plans (WRAP)" id="{9DBF785E-62C1-4131-8AD7-2B20473E15F2}">
          <p14:sldIdLst>
            <p14:sldId id="2563"/>
            <p14:sldId id="2564"/>
            <p14:sldId id="2565"/>
            <p14:sldId id="2566"/>
          </p14:sldIdLst>
        </p14:section>
        <p14:section name="Challenges Faced by Formerly Incarcerated Individuals" id="{8FFA8D20-D983-473D-ADA3-8CD342E08006}">
          <p14:sldIdLst>
            <p14:sldId id="2567"/>
            <p14:sldId id="2568"/>
            <p14:sldId id="2569"/>
          </p14:sldIdLst>
        </p14:section>
        <p14:section name="Creating a Personalized WRAP for Post-Incarceration Recovery" id="{CEF8AF7B-B74C-4C16-92F2-B21C687D3E7D}">
          <p14:sldIdLst>
            <p14:sldId id="2570"/>
            <p14:sldId id="2571"/>
            <p14:sldId id="2572"/>
            <p14:sldId id="2573"/>
          </p14:sldIdLst>
        </p14:section>
        <p14:section name="Implementing and Monitoring the WRAP" id="{47D202EE-D931-4CE8-93FD-D2A861307853}">
          <p14:sldIdLst>
            <p14:sldId id="2574"/>
            <p14:sldId id="2575"/>
            <p14:sldId id="2576"/>
            <p14:sldId id="2577"/>
          </p14:sldIdLst>
        </p14:section>
        <p14:section name="Success Stories and Case Studies" id="{CE53A01E-460E-493C-8C4B-0326DE2AAFB6}">
          <p14:sldIdLst>
            <p14:sldId id="2578"/>
            <p14:sldId id="2579"/>
            <p14:sldId id="2580"/>
            <p14:sldId id="2581"/>
          </p14:sldIdLst>
        </p14:section>
        <p14:section name="Conclusion" id="{FA43A776-74E9-498D-9F5F-F868B93D851F}">
          <p14:sldIdLst>
            <p14:sldId id="25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9" d="100"/>
          <a:sy n="59" d="100"/>
        </p:scale>
        <p:origin x="1098" y="28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BC53AA-F5F9-4D08-A284-99450A802AE3}"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A4B2951F-FC95-42AD-9029-34D041F4922E}">
      <dgm:prSet/>
      <dgm:spPr/>
      <dgm:t>
        <a:bodyPr/>
        <a:lstStyle/>
        <a:p>
          <a:pPr>
            <a:lnSpc>
              <a:spcPct val="100000"/>
            </a:lnSpc>
            <a:defRPr b="1"/>
          </a:pPr>
          <a:r>
            <a:rPr lang="en-US"/>
            <a:t>Journaling for Progress</a:t>
          </a:r>
        </a:p>
      </dgm:t>
    </dgm:pt>
    <dgm:pt modelId="{6A5FD71E-F22C-43A3-AF94-F4FEA601B88B}" type="parTrans" cxnId="{0C85A8CF-05D6-4730-89A2-8F4398E02796}">
      <dgm:prSet/>
      <dgm:spPr/>
      <dgm:t>
        <a:bodyPr/>
        <a:lstStyle/>
        <a:p>
          <a:endParaRPr lang="en-US"/>
        </a:p>
      </dgm:t>
    </dgm:pt>
    <dgm:pt modelId="{CC81ED72-ACB0-4794-8179-35B44367F0CF}" type="sibTrans" cxnId="{0C85A8CF-05D6-4730-89A2-8F4398E02796}">
      <dgm:prSet/>
      <dgm:spPr/>
      <dgm:t>
        <a:bodyPr/>
        <a:lstStyle/>
        <a:p>
          <a:pPr>
            <a:lnSpc>
              <a:spcPct val="100000"/>
            </a:lnSpc>
            <a:defRPr b="1"/>
          </a:pPr>
          <a:endParaRPr lang="en-US"/>
        </a:p>
      </dgm:t>
    </dgm:pt>
    <dgm:pt modelId="{BB9EEED5-D70F-4757-8513-0362887A3FE0}">
      <dgm:prSet/>
      <dgm:spPr/>
      <dgm:t>
        <a:bodyPr/>
        <a:lstStyle/>
        <a:p>
          <a:pPr>
            <a:lnSpc>
              <a:spcPct val="100000"/>
            </a:lnSpc>
          </a:pPr>
          <a:r>
            <a:rPr lang="en-US"/>
            <a:t>Journaling is a powerful self-monitoring technique that helps individuals track their progress over time. It allows for reflection on experiences and challenges faced.</a:t>
          </a:r>
        </a:p>
      </dgm:t>
    </dgm:pt>
    <dgm:pt modelId="{BC85E85E-0029-4CDD-A9B0-6A97D8DD8C24}" type="parTrans" cxnId="{4BB0E848-F60B-4CEC-9D92-351BF73FB1C2}">
      <dgm:prSet/>
      <dgm:spPr/>
      <dgm:t>
        <a:bodyPr/>
        <a:lstStyle/>
        <a:p>
          <a:endParaRPr lang="en-US"/>
        </a:p>
      </dgm:t>
    </dgm:pt>
    <dgm:pt modelId="{2DA080F3-233D-48AE-A654-AF29FBCA2A83}" type="sibTrans" cxnId="{4BB0E848-F60B-4CEC-9D92-351BF73FB1C2}">
      <dgm:prSet/>
      <dgm:spPr/>
      <dgm:t>
        <a:bodyPr/>
        <a:lstStyle/>
        <a:p>
          <a:endParaRPr lang="en-US"/>
        </a:p>
      </dgm:t>
    </dgm:pt>
    <dgm:pt modelId="{C485979E-D63F-4A4F-AC1C-69DCDE3D732A}">
      <dgm:prSet/>
      <dgm:spPr/>
      <dgm:t>
        <a:bodyPr/>
        <a:lstStyle/>
        <a:p>
          <a:pPr>
            <a:lnSpc>
              <a:spcPct val="100000"/>
            </a:lnSpc>
            <a:defRPr b="1"/>
          </a:pPr>
          <a:r>
            <a:rPr lang="en-US"/>
            <a:t>Regular Check-Ins</a:t>
          </a:r>
        </a:p>
      </dgm:t>
    </dgm:pt>
    <dgm:pt modelId="{A16ADEBB-CCE1-402F-886C-7765C81FFBDE}" type="parTrans" cxnId="{F44099A4-74A5-4FA2-9CC5-846B2F4A823C}">
      <dgm:prSet/>
      <dgm:spPr/>
      <dgm:t>
        <a:bodyPr/>
        <a:lstStyle/>
        <a:p>
          <a:endParaRPr lang="en-US"/>
        </a:p>
      </dgm:t>
    </dgm:pt>
    <dgm:pt modelId="{766C1E3D-746A-4C01-8839-A7437975E04F}" type="sibTrans" cxnId="{F44099A4-74A5-4FA2-9CC5-846B2F4A823C}">
      <dgm:prSet/>
      <dgm:spPr/>
      <dgm:t>
        <a:bodyPr/>
        <a:lstStyle/>
        <a:p>
          <a:pPr>
            <a:lnSpc>
              <a:spcPct val="100000"/>
            </a:lnSpc>
            <a:defRPr b="1"/>
          </a:pPr>
          <a:endParaRPr lang="en-US"/>
        </a:p>
      </dgm:t>
    </dgm:pt>
    <dgm:pt modelId="{BE092096-F175-4700-A449-3BEAB81575F5}">
      <dgm:prSet/>
      <dgm:spPr/>
      <dgm:t>
        <a:bodyPr/>
        <a:lstStyle/>
        <a:p>
          <a:pPr>
            <a:lnSpc>
              <a:spcPct val="100000"/>
            </a:lnSpc>
          </a:pPr>
          <a:r>
            <a:rPr lang="en-US"/>
            <a:t>Regular check-ins can provide accountability and motivation. They help individuals assess their progress and identify any obstacles they may encounter.</a:t>
          </a:r>
        </a:p>
      </dgm:t>
    </dgm:pt>
    <dgm:pt modelId="{F1636AC6-AB0B-4878-B519-CEED2AD5E780}" type="parTrans" cxnId="{327243B8-9C30-437C-B995-86F807BC585D}">
      <dgm:prSet/>
      <dgm:spPr/>
      <dgm:t>
        <a:bodyPr/>
        <a:lstStyle/>
        <a:p>
          <a:endParaRPr lang="en-US"/>
        </a:p>
      </dgm:t>
    </dgm:pt>
    <dgm:pt modelId="{1632383C-3B81-46E5-97CD-305EEF72C88B}" type="sibTrans" cxnId="{327243B8-9C30-437C-B995-86F807BC585D}">
      <dgm:prSet/>
      <dgm:spPr/>
      <dgm:t>
        <a:bodyPr/>
        <a:lstStyle/>
        <a:p>
          <a:endParaRPr lang="en-US"/>
        </a:p>
      </dgm:t>
    </dgm:pt>
    <dgm:pt modelId="{AFCB6595-5CFD-4B00-B332-A71290BAA2CD}">
      <dgm:prSet/>
      <dgm:spPr/>
      <dgm:t>
        <a:bodyPr/>
        <a:lstStyle/>
        <a:p>
          <a:pPr>
            <a:lnSpc>
              <a:spcPct val="100000"/>
            </a:lnSpc>
            <a:defRPr b="1"/>
          </a:pPr>
          <a:r>
            <a:rPr lang="en-US"/>
            <a:t>Making Adjustments</a:t>
          </a:r>
        </a:p>
      </dgm:t>
    </dgm:pt>
    <dgm:pt modelId="{8EAF6B7C-C248-4709-99DE-6E06EE62A506}" type="parTrans" cxnId="{76ED5756-D0E5-4C0A-97DC-BB7BBC1E27EE}">
      <dgm:prSet/>
      <dgm:spPr/>
      <dgm:t>
        <a:bodyPr/>
        <a:lstStyle/>
        <a:p>
          <a:endParaRPr lang="en-US"/>
        </a:p>
      </dgm:t>
    </dgm:pt>
    <dgm:pt modelId="{34B0E935-0809-4985-9E07-819C300CB7B6}" type="sibTrans" cxnId="{76ED5756-D0E5-4C0A-97DC-BB7BBC1E27EE}">
      <dgm:prSet/>
      <dgm:spPr/>
      <dgm:t>
        <a:bodyPr/>
        <a:lstStyle/>
        <a:p>
          <a:endParaRPr lang="en-US"/>
        </a:p>
      </dgm:t>
    </dgm:pt>
    <dgm:pt modelId="{F01F062F-0E09-41A7-A989-5F365467AD9C}">
      <dgm:prSet/>
      <dgm:spPr/>
      <dgm:t>
        <a:bodyPr/>
        <a:lstStyle/>
        <a:p>
          <a:pPr>
            <a:lnSpc>
              <a:spcPct val="100000"/>
            </a:lnSpc>
          </a:pPr>
          <a:r>
            <a:rPr lang="en-US"/>
            <a:t>Evaluation helps in making necessary adjustments to strategies. It ensures that individuals remain on track towards their goals, adapting to challenges as needed.</a:t>
          </a:r>
        </a:p>
      </dgm:t>
    </dgm:pt>
    <dgm:pt modelId="{A5B55BAB-93CC-4142-B43F-5BCC422DE4A0}" type="parTrans" cxnId="{536EA341-7C94-4997-A963-ACF7649BA630}">
      <dgm:prSet/>
      <dgm:spPr/>
      <dgm:t>
        <a:bodyPr/>
        <a:lstStyle/>
        <a:p>
          <a:endParaRPr lang="en-US"/>
        </a:p>
      </dgm:t>
    </dgm:pt>
    <dgm:pt modelId="{A7328F5C-92D9-41D6-94A7-BD9C3CCE7875}" type="sibTrans" cxnId="{536EA341-7C94-4997-A963-ACF7649BA630}">
      <dgm:prSet/>
      <dgm:spPr/>
      <dgm:t>
        <a:bodyPr/>
        <a:lstStyle/>
        <a:p>
          <a:endParaRPr lang="en-US"/>
        </a:p>
      </dgm:t>
    </dgm:pt>
    <dgm:pt modelId="{1656C95F-851D-4D95-BFAC-47EA263202A2}" type="pres">
      <dgm:prSet presAssocID="{4CBC53AA-F5F9-4D08-A284-99450A802AE3}" presName="Root" presStyleCnt="0">
        <dgm:presLayoutVars>
          <dgm:dir/>
          <dgm:resizeHandles val="exact"/>
        </dgm:presLayoutVars>
      </dgm:prSet>
      <dgm:spPr/>
    </dgm:pt>
    <dgm:pt modelId="{5E6C8793-D5BE-4BA6-B0F7-AEB71114B61A}" type="pres">
      <dgm:prSet presAssocID="{A4B2951F-FC95-42AD-9029-34D041F4922E}" presName="Composite" presStyleCnt="0"/>
      <dgm:spPr/>
    </dgm:pt>
    <dgm:pt modelId="{1277668D-7CC1-4326-A827-446FFE75AEBF}" type="pres">
      <dgm:prSet presAssocID="{A4B2951F-FC95-42AD-9029-34D041F4922E}"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r="33254" b="6"/>
          <a:stretch/>
        </a:blipFill>
      </dgm:spPr>
      <dgm:extLst>
        <a:ext uri="{E40237B7-FDA0-4F09-8148-C483321AD2D9}">
          <dgm14:cNvPr xmlns:dgm14="http://schemas.microsoft.com/office/drawing/2010/diagram" id="0" name="" descr="Writing an appointment on a paper agenda"/>
        </a:ext>
      </dgm:extLst>
    </dgm:pt>
    <dgm:pt modelId="{9F004F7E-3E40-442D-AA0A-9AD6BA613E6A}" type="pres">
      <dgm:prSet presAssocID="{A4B2951F-FC95-42AD-9029-34D041F4922E}" presName="Subtitle" presStyleLbl="revTx" presStyleIdx="0" presStyleCnt="6">
        <dgm:presLayoutVars>
          <dgm:chMax val="0"/>
          <dgm:bulletEnabled/>
        </dgm:presLayoutVars>
      </dgm:prSet>
      <dgm:spPr/>
    </dgm:pt>
    <dgm:pt modelId="{54A6EF2D-BC98-4C51-9406-F9C8B153388A}" type="pres">
      <dgm:prSet presAssocID="{A4B2951F-FC95-42AD-9029-34D041F4922E}" presName="Description" presStyleLbl="revTx" presStyleIdx="1" presStyleCnt="6">
        <dgm:presLayoutVars>
          <dgm:bulletEnabled/>
        </dgm:presLayoutVars>
      </dgm:prSet>
      <dgm:spPr/>
    </dgm:pt>
    <dgm:pt modelId="{D16C2A43-DFAC-4D53-99E3-EB3FD954F69B}" type="pres">
      <dgm:prSet presAssocID="{CC81ED72-ACB0-4794-8179-35B44367F0CF}" presName="sibTrans" presStyleLbl="sibTrans2D1" presStyleIdx="0" presStyleCnt="0"/>
      <dgm:spPr/>
    </dgm:pt>
    <dgm:pt modelId="{08795047-3B24-4146-86E5-D6F527DEC4DB}" type="pres">
      <dgm:prSet presAssocID="{C485979E-D63F-4A4F-AC1C-69DCDE3D732A}" presName="Composite" presStyleCnt="0"/>
      <dgm:spPr/>
    </dgm:pt>
    <dgm:pt modelId="{B0C31E6B-8FD8-4B0A-ABD4-2BE17FF2169C}" type="pres">
      <dgm:prSet presAssocID="{C485979E-D63F-4A4F-AC1C-69DCDE3D732A}"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9323" r="23931" b="6"/>
          <a:stretch/>
        </a:blipFill>
      </dgm:spPr>
      <dgm:extLst>
        <a:ext uri="{E40237B7-FDA0-4F09-8148-C483321AD2D9}">
          <dgm14:cNvPr xmlns:dgm14="http://schemas.microsoft.com/office/drawing/2010/diagram" id="0" name="" descr="Calendar"/>
        </a:ext>
      </dgm:extLst>
    </dgm:pt>
    <dgm:pt modelId="{90C7CA77-9244-4DAB-85B1-634B1C6278A6}" type="pres">
      <dgm:prSet presAssocID="{C485979E-D63F-4A4F-AC1C-69DCDE3D732A}" presName="Subtitle" presStyleLbl="revTx" presStyleIdx="2" presStyleCnt="6">
        <dgm:presLayoutVars>
          <dgm:chMax val="0"/>
          <dgm:bulletEnabled/>
        </dgm:presLayoutVars>
      </dgm:prSet>
      <dgm:spPr/>
    </dgm:pt>
    <dgm:pt modelId="{9FCAC9D0-5CCA-47DC-BFF4-F0FB33A7E236}" type="pres">
      <dgm:prSet presAssocID="{C485979E-D63F-4A4F-AC1C-69DCDE3D732A}" presName="Description" presStyleLbl="revTx" presStyleIdx="3" presStyleCnt="6">
        <dgm:presLayoutVars>
          <dgm:bulletEnabled/>
        </dgm:presLayoutVars>
      </dgm:prSet>
      <dgm:spPr/>
    </dgm:pt>
    <dgm:pt modelId="{E4CBD893-F03D-45B3-9496-96620F72BCA9}" type="pres">
      <dgm:prSet presAssocID="{766C1E3D-746A-4C01-8839-A7437975E04F}" presName="sibTrans" presStyleLbl="sibTrans2D1" presStyleIdx="0" presStyleCnt="0"/>
      <dgm:spPr/>
    </dgm:pt>
    <dgm:pt modelId="{6B121BA8-DF1F-4C84-90CE-D5ED79462B48}" type="pres">
      <dgm:prSet presAssocID="{AFCB6595-5CFD-4B00-B332-A71290BAA2CD}" presName="Composite" presStyleCnt="0"/>
      <dgm:spPr/>
    </dgm:pt>
    <dgm:pt modelId="{A30ACE73-D9CA-4027-A1B8-981973A4FC78}" type="pres">
      <dgm:prSet presAssocID="{AFCB6595-5CFD-4B00-B332-A71290BAA2CD}"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2560" r="12441" b="1"/>
          <a:stretch/>
        </a:blipFill>
      </dgm:spPr>
      <dgm:extLst>
        <a:ext uri="{E40237B7-FDA0-4F09-8148-C483321AD2D9}">
          <dgm14:cNvPr xmlns:dgm14="http://schemas.microsoft.com/office/drawing/2010/diagram" id="0" name="" descr="Conceptual image representing modern life and important choices."/>
        </a:ext>
      </dgm:extLst>
    </dgm:pt>
    <dgm:pt modelId="{60DB5C06-63E1-4BA4-B749-F527F66AB22A}" type="pres">
      <dgm:prSet presAssocID="{AFCB6595-5CFD-4B00-B332-A71290BAA2CD}" presName="Subtitle" presStyleLbl="revTx" presStyleIdx="4" presStyleCnt="6">
        <dgm:presLayoutVars>
          <dgm:chMax val="0"/>
          <dgm:bulletEnabled/>
        </dgm:presLayoutVars>
      </dgm:prSet>
      <dgm:spPr/>
    </dgm:pt>
    <dgm:pt modelId="{76E1409A-F4CF-44F6-8F68-79772066E2B7}" type="pres">
      <dgm:prSet presAssocID="{AFCB6595-5CFD-4B00-B332-A71290BAA2CD}" presName="Description" presStyleLbl="revTx" presStyleIdx="5" presStyleCnt="6">
        <dgm:presLayoutVars>
          <dgm:bulletEnabled/>
        </dgm:presLayoutVars>
      </dgm:prSet>
      <dgm:spPr/>
    </dgm:pt>
  </dgm:ptLst>
  <dgm:cxnLst>
    <dgm:cxn modelId="{0C80F116-C42F-4A6F-AA5E-2805993D73ED}" type="presOf" srcId="{CC81ED72-ACB0-4794-8179-35B44367F0CF}" destId="{D16C2A43-DFAC-4D53-99E3-EB3FD954F69B}" srcOrd="0" destOrd="0" presId="urn:microsoft.com/office/officeart/2024/3/layout/verticalVisualTextBlock1"/>
    <dgm:cxn modelId="{C5600318-505C-4777-9BCF-7AA469C1D1C1}" type="presOf" srcId="{BE092096-F175-4700-A449-3BEAB81575F5}" destId="{9FCAC9D0-5CCA-47DC-BFF4-F0FB33A7E236}" srcOrd="0" destOrd="0" presId="urn:microsoft.com/office/officeart/2024/3/layout/verticalVisualTextBlock1"/>
    <dgm:cxn modelId="{FB67401B-9279-4635-964A-E394E69B7835}" type="presOf" srcId="{BB9EEED5-D70F-4757-8513-0362887A3FE0}" destId="{54A6EF2D-BC98-4C51-9406-F9C8B153388A}" srcOrd="0" destOrd="0" presId="urn:microsoft.com/office/officeart/2024/3/layout/verticalVisualTextBlock1"/>
    <dgm:cxn modelId="{15A07F29-D399-43F4-A85C-DBC75B24EB8B}" type="presOf" srcId="{C485979E-D63F-4A4F-AC1C-69DCDE3D732A}" destId="{90C7CA77-9244-4DAB-85B1-634B1C6278A6}" srcOrd="0" destOrd="0" presId="urn:microsoft.com/office/officeart/2024/3/layout/verticalVisualTextBlock1"/>
    <dgm:cxn modelId="{536EA341-7C94-4997-A963-ACF7649BA630}" srcId="{AFCB6595-5CFD-4B00-B332-A71290BAA2CD}" destId="{F01F062F-0E09-41A7-A989-5F365467AD9C}" srcOrd="0" destOrd="0" parTransId="{A5B55BAB-93CC-4142-B43F-5BCC422DE4A0}" sibTransId="{A7328F5C-92D9-41D6-94A7-BD9C3CCE7875}"/>
    <dgm:cxn modelId="{4BB0E848-F60B-4CEC-9D92-351BF73FB1C2}" srcId="{A4B2951F-FC95-42AD-9029-34D041F4922E}" destId="{BB9EEED5-D70F-4757-8513-0362887A3FE0}" srcOrd="0" destOrd="0" parTransId="{BC85E85E-0029-4CDD-A9B0-6A97D8DD8C24}" sibTransId="{2DA080F3-233D-48AE-A654-AF29FBCA2A83}"/>
    <dgm:cxn modelId="{76ED5756-D0E5-4C0A-97DC-BB7BBC1E27EE}" srcId="{4CBC53AA-F5F9-4D08-A284-99450A802AE3}" destId="{AFCB6595-5CFD-4B00-B332-A71290BAA2CD}" srcOrd="2" destOrd="0" parTransId="{8EAF6B7C-C248-4709-99DE-6E06EE62A506}" sibTransId="{34B0E935-0809-4985-9E07-819C300CB7B6}"/>
    <dgm:cxn modelId="{D0ED8D8B-040C-4971-B2FD-6653CA2EF25F}" type="presOf" srcId="{A4B2951F-FC95-42AD-9029-34D041F4922E}" destId="{9F004F7E-3E40-442D-AA0A-9AD6BA613E6A}" srcOrd="0" destOrd="0" presId="urn:microsoft.com/office/officeart/2024/3/layout/verticalVisualTextBlock1"/>
    <dgm:cxn modelId="{8526009F-3394-49D1-9705-92DA1BC51261}" type="presOf" srcId="{766C1E3D-746A-4C01-8839-A7437975E04F}" destId="{E4CBD893-F03D-45B3-9496-96620F72BCA9}" srcOrd="0" destOrd="0" presId="urn:microsoft.com/office/officeart/2024/3/layout/verticalVisualTextBlock1"/>
    <dgm:cxn modelId="{F44099A4-74A5-4FA2-9CC5-846B2F4A823C}" srcId="{4CBC53AA-F5F9-4D08-A284-99450A802AE3}" destId="{C485979E-D63F-4A4F-AC1C-69DCDE3D732A}" srcOrd="1" destOrd="0" parTransId="{A16ADEBB-CCE1-402F-886C-7765C81FFBDE}" sibTransId="{766C1E3D-746A-4C01-8839-A7437975E04F}"/>
    <dgm:cxn modelId="{327243B8-9C30-437C-B995-86F807BC585D}" srcId="{C485979E-D63F-4A4F-AC1C-69DCDE3D732A}" destId="{BE092096-F175-4700-A449-3BEAB81575F5}" srcOrd="0" destOrd="0" parTransId="{F1636AC6-AB0B-4878-B519-CEED2AD5E780}" sibTransId="{1632383C-3B81-46E5-97CD-305EEF72C88B}"/>
    <dgm:cxn modelId="{0C85A8CF-05D6-4730-89A2-8F4398E02796}" srcId="{4CBC53AA-F5F9-4D08-A284-99450A802AE3}" destId="{A4B2951F-FC95-42AD-9029-34D041F4922E}" srcOrd="0" destOrd="0" parTransId="{6A5FD71E-F22C-43A3-AF94-F4FEA601B88B}" sibTransId="{CC81ED72-ACB0-4794-8179-35B44367F0CF}"/>
    <dgm:cxn modelId="{D9550EF7-8F79-4BA2-A489-7A3D3F1DB8EB}" type="presOf" srcId="{F01F062F-0E09-41A7-A989-5F365467AD9C}" destId="{76E1409A-F4CF-44F6-8F68-79772066E2B7}" srcOrd="0" destOrd="0" presId="urn:microsoft.com/office/officeart/2024/3/layout/verticalVisualTextBlock1"/>
    <dgm:cxn modelId="{82A885F9-1AAE-4482-B316-6CE78494CD91}" type="presOf" srcId="{4CBC53AA-F5F9-4D08-A284-99450A802AE3}" destId="{1656C95F-851D-4D95-BFAC-47EA263202A2}" srcOrd="0" destOrd="0" presId="urn:microsoft.com/office/officeart/2024/3/layout/verticalVisualTextBlock1"/>
    <dgm:cxn modelId="{2C5FCFFF-B6AA-4BCD-8E46-4E8ECD1FEC8C}" type="presOf" srcId="{AFCB6595-5CFD-4B00-B332-A71290BAA2CD}" destId="{60DB5C06-63E1-4BA4-B749-F527F66AB22A}" srcOrd="0" destOrd="0" presId="urn:microsoft.com/office/officeart/2024/3/layout/verticalVisualTextBlock1"/>
    <dgm:cxn modelId="{72B7C409-B436-4F48-99BC-F3D9E084E3E5}" type="presParOf" srcId="{1656C95F-851D-4D95-BFAC-47EA263202A2}" destId="{5E6C8793-D5BE-4BA6-B0F7-AEB71114B61A}" srcOrd="0" destOrd="0" presId="urn:microsoft.com/office/officeart/2024/3/layout/verticalVisualTextBlock1"/>
    <dgm:cxn modelId="{6438BD32-1DD6-4DAF-B0E8-8C19AF9CC29B}" type="presParOf" srcId="{5E6C8793-D5BE-4BA6-B0F7-AEB71114B61A}" destId="{1277668D-7CC1-4326-A827-446FFE75AEBF}" srcOrd="0" destOrd="0" presId="urn:microsoft.com/office/officeart/2024/3/layout/verticalVisualTextBlock1"/>
    <dgm:cxn modelId="{5CEE54AF-3730-482C-B7E9-2303C99BF683}" type="presParOf" srcId="{5E6C8793-D5BE-4BA6-B0F7-AEB71114B61A}" destId="{9F004F7E-3E40-442D-AA0A-9AD6BA613E6A}" srcOrd="1" destOrd="0" presId="urn:microsoft.com/office/officeart/2024/3/layout/verticalVisualTextBlock1"/>
    <dgm:cxn modelId="{94CDFF29-DEC8-4F0F-B23B-11C4F676C0AB}" type="presParOf" srcId="{5E6C8793-D5BE-4BA6-B0F7-AEB71114B61A}" destId="{54A6EF2D-BC98-4C51-9406-F9C8B153388A}" srcOrd="2" destOrd="0" presId="urn:microsoft.com/office/officeart/2024/3/layout/verticalVisualTextBlock1"/>
    <dgm:cxn modelId="{F2292BDB-00BB-44D0-93F6-3ED0DBC5C012}" type="presParOf" srcId="{1656C95F-851D-4D95-BFAC-47EA263202A2}" destId="{D16C2A43-DFAC-4D53-99E3-EB3FD954F69B}" srcOrd="1" destOrd="0" presId="urn:microsoft.com/office/officeart/2024/3/layout/verticalVisualTextBlock1"/>
    <dgm:cxn modelId="{CFA9BB33-6307-4300-89C8-424D553F93FF}" type="presParOf" srcId="{1656C95F-851D-4D95-BFAC-47EA263202A2}" destId="{08795047-3B24-4146-86E5-D6F527DEC4DB}" srcOrd="2" destOrd="0" presId="urn:microsoft.com/office/officeart/2024/3/layout/verticalVisualTextBlock1"/>
    <dgm:cxn modelId="{6710E09B-1284-4C3D-AEB6-40127DA5AE44}" type="presParOf" srcId="{08795047-3B24-4146-86E5-D6F527DEC4DB}" destId="{B0C31E6B-8FD8-4B0A-ABD4-2BE17FF2169C}" srcOrd="0" destOrd="0" presId="urn:microsoft.com/office/officeart/2024/3/layout/verticalVisualTextBlock1"/>
    <dgm:cxn modelId="{C2224511-326C-4E0E-A6C1-B3BFF54CE079}" type="presParOf" srcId="{08795047-3B24-4146-86E5-D6F527DEC4DB}" destId="{90C7CA77-9244-4DAB-85B1-634B1C6278A6}" srcOrd="1" destOrd="0" presId="urn:microsoft.com/office/officeart/2024/3/layout/verticalVisualTextBlock1"/>
    <dgm:cxn modelId="{7E0F3FD0-9791-4AC3-9B81-D506DE7ACB37}" type="presParOf" srcId="{08795047-3B24-4146-86E5-D6F527DEC4DB}" destId="{9FCAC9D0-5CCA-47DC-BFF4-F0FB33A7E236}" srcOrd="2" destOrd="0" presId="urn:microsoft.com/office/officeart/2024/3/layout/verticalVisualTextBlock1"/>
    <dgm:cxn modelId="{8FC71B14-DF31-4DCC-8F54-D6DAF82CC48D}" type="presParOf" srcId="{1656C95F-851D-4D95-BFAC-47EA263202A2}" destId="{E4CBD893-F03D-45B3-9496-96620F72BCA9}" srcOrd="3" destOrd="0" presId="urn:microsoft.com/office/officeart/2024/3/layout/verticalVisualTextBlock1"/>
    <dgm:cxn modelId="{E1282FB2-3BC6-414E-AF3E-97602527746B}" type="presParOf" srcId="{1656C95F-851D-4D95-BFAC-47EA263202A2}" destId="{6B121BA8-DF1F-4C84-90CE-D5ED79462B48}" srcOrd="4" destOrd="0" presId="urn:microsoft.com/office/officeart/2024/3/layout/verticalVisualTextBlock1"/>
    <dgm:cxn modelId="{5243D955-F952-42E5-B713-B3FA14766276}" type="presParOf" srcId="{6B121BA8-DF1F-4C84-90CE-D5ED79462B48}" destId="{A30ACE73-D9CA-4027-A1B8-981973A4FC78}" srcOrd="0" destOrd="0" presId="urn:microsoft.com/office/officeart/2024/3/layout/verticalVisualTextBlock1"/>
    <dgm:cxn modelId="{F10DA810-AEAC-4B82-9C65-5111F1F5C772}" type="presParOf" srcId="{6B121BA8-DF1F-4C84-90CE-D5ED79462B48}" destId="{60DB5C06-63E1-4BA4-B749-F527F66AB22A}" srcOrd="1" destOrd="0" presId="urn:microsoft.com/office/officeart/2024/3/layout/verticalVisualTextBlock1"/>
    <dgm:cxn modelId="{A084AE97-6794-4BED-998A-74FA26B9AD57}" type="presParOf" srcId="{6B121BA8-DF1F-4C84-90CE-D5ED79462B48}" destId="{76E1409A-F4CF-44F6-8F68-79772066E2B7}"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94425E-47FE-4F1D-802C-231043959AE4}"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3BAA9F86-5614-4C30-BE5F-D7384444AF16}">
      <dgm:prSet/>
      <dgm:spPr/>
      <dgm:t>
        <a:bodyPr/>
        <a:lstStyle/>
        <a:p>
          <a:pPr>
            <a:lnSpc>
              <a:spcPct val="100000"/>
            </a:lnSpc>
            <a:defRPr b="1"/>
          </a:pPr>
          <a:r>
            <a:rPr lang="en-US"/>
            <a:t>Empowerment through WRAP</a:t>
          </a:r>
        </a:p>
      </dgm:t>
    </dgm:pt>
    <dgm:pt modelId="{469180A1-B91B-485D-B1A2-4A0EC0156A94}" type="parTrans" cxnId="{4A4D9ABB-2138-45CA-B8DE-E95F3F067CA7}">
      <dgm:prSet/>
      <dgm:spPr/>
      <dgm:t>
        <a:bodyPr/>
        <a:lstStyle/>
        <a:p>
          <a:endParaRPr lang="en-US"/>
        </a:p>
      </dgm:t>
    </dgm:pt>
    <dgm:pt modelId="{BA83F2EE-F0DB-44AC-8A6B-0686D9CA0A2E}" type="sibTrans" cxnId="{4A4D9ABB-2138-45CA-B8DE-E95F3F067CA7}">
      <dgm:prSet/>
      <dgm:spPr/>
      <dgm:t>
        <a:bodyPr/>
        <a:lstStyle/>
        <a:p>
          <a:pPr>
            <a:lnSpc>
              <a:spcPct val="100000"/>
            </a:lnSpc>
            <a:defRPr b="1"/>
          </a:pPr>
          <a:endParaRPr lang="en-US"/>
        </a:p>
      </dgm:t>
    </dgm:pt>
    <dgm:pt modelId="{76D55684-330F-414F-9D7C-B57F821F9F9D}">
      <dgm:prSet/>
      <dgm:spPr/>
      <dgm:t>
        <a:bodyPr/>
        <a:lstStyle/>
        <a:p>
          <a:pPr>
            <a:lnSpc>
              <a:spcPct val="100000"/>
            </a:lnSpc>
          </a:pPr>
          <a:r>
            <a:rPr lang="en-US"/>
            <a:t>The Wellness Recovery Action Plan empowers individuals by providing them with structured support for their reintegration journey.</a:t>
          </a:r>
        </a:p>
      </dgm:t>
    </dgm:pt>
    <dgm:pt modelId="{DFB63504-AB2F-431A-809F-C5824F42120E}" type="parTrans" cxnId="{E0BF210D-80A5-49CF-9F52-58ADDA818E84}">
      <dgm:prSet/>
      <dgm:spPr/>
      <dgm:t>
        <a:bodyPr/>
        <a:lstStyle/>
        <a:p>
          <a:endParaRPr lang="en-US"/>
        </a:p>
      </dgm:t>
    </dgm:pt>
    <dgm:pt modelId="{C3C546B3-1C39-484C-8D88-9C362FABEC06}" type="sibTrans" cxnId="{E0BF210D-80A5-49CF-9F52-58ADDA818E84}">
      <dgm:prSet/>
      <dgm:spPr/>
      <dgm:t>
        <a:bodyPr/>
        <a:lstStyle/>
        <a:p>
          <a:endParaRPr lang="en-US"/>
        </a:p>
      </dgm:t>
    </dgm:pt>
    <dgm:pt modelId="{A7154568-9FE7-4186-988A-920A8BE2D99C}">
      <dgm:prSet/>
      <dgm:spPr/>
      <dgm:t>
        <a:bodyPr/>
        <a:lstStyle/>
        <a:p>
          <a:pPr>
            <a:lnSpc>
              <a:spcPct val="100000"/>
            </a:lnSpc>
            <a:defRPr b="1"/>
          </a:pPr>
          <a:r>
            <a:rPr lang="en-US"/>
            <a:t>Navigating Reintegration Challenges</a:t>
          </a:r>
        </a:p>
      </dgm:t>
    </dgm:pt>
    <dgm:pt modelId="{01B0A64A-CC1E-4EBA-8552-FEE403A6070A}" type="parTrans" cxnId="{700BD70C-6935-4BD2-A833-4F9A1AFF33B3}">
      <dgm:prSet/>
      <dgm:spPr/>
      <dgm:t>
        <a:bodyPr/>
        <a:lstStyle/>
        <a:p>
          <a:endParaRPr lang="en-US"/>
        </a:p>
      </dgm:t>
    </dgm:pt>
    <dgm:pt modelId="{4EF7A165-29F8-4401-8827-B7671E39CBF9}" type="sibTrans" cxnId="{700BD70C-6935-4BD2-A833-4F9A1AFF33B3}">
      <dgm:prSet/>
      <dgm:spPr/>
      <dgm:t>
        <a:bodyPr/>
        <a:lstStyle/>
        <a:p>
          <a:pPr>
            <a:lnSpc>
              <a:spcPct val="100000"/>
            </a:lnSpc>
            <a:defRPr b="1"/>
          </a:pPr>
          <a:endParaRPr lang="en-US"/>
        </a:p>
      </dgm:t>
    </dgm:pt>
    <dgm:pt modelId="{C38BF161-BAFD-41DC-967D-F06783344411}">
      <dgm:prSet/>
      <dgm:spPr/>
      <dgm:t>
        <a:bodyPr/>
        <a:lstStyle/>
        <a:p>
          <a:pPr>
            <a:lnSpc>
              <a:spcPct val="100000"/>
            </a:lnSpc>
          </a:pPr>
          <a:r>
            <a:rPr lang="en-US"/>
            <a:t>Implementing a personalized WRAP helps individuals better navigate the challenges they face upon returning to society.</a:t>
          </a:r>
        </a:p>
      </dgm:t>
    </dgm:pt>
    <dgm:pt modelId="{56CB61DD-C66A-4816-AD7F-1C92536CBF1C}" type="parTrans" cxnId="{37B54DD6-0305-4AAC-BBC7-7DDA97436A6C}">
      <dgm:prSet/>
      <dgm:spPr/>
      <dgm:t>
        <a:bodyPr/>
        <a:lstStyle/>
        <a:p>
          <a:endParaRPr lang="en-US"/>
        </a:p>
      </dgm:t>
    </dgm:pt>
    <dgm:pt modelId="{0F42D467-64EE-4AF3-A213-F598B033B1ED}" type="sibTrans" cxnId="{37B54DD6-0305-4AAC-BBC7-7DDA97436A6C}">
      <dgm:prSet/>
      <dgm:spPr/>
      <dgm:t>
        <a:bodyPr/>
        <a:lstStyle/>
        <a:p>
          <a:endParaRPr lang="en-US"/>
        </a:p>
      </dgm:t>
    </dgm:pt>
    <dgm:pt modelId="{BE8A4370-3703-4F0F-8558-13E0A96B4657}">
      <dgm:prSet/>
      <dgm:spPr/>
      <dgm:t>
        <a:bodyPr/>
        <a:lstStyle/>
        <a:p>
          <a:pPr>
            <a:lnSpc>
              <a:spcPct val="100000"/>
            </a:lnSpc>
            <a:defRPr b="1"/>
          </a:pPr>
          <a:r>
            <a:rPr lang="en-US"/>
            <a:t>Promoting Overall Well-Being</a:t>
          </a:r>
        </a:p>
      </dgm:t>
    </dgm:pt>
    <dgm:pt modelId="{76BEF2C5-4E8B-45BD-AEA6-2809FF106BF4}" type="parTrans" cxnId="{425EB2BE-1FC6-45CB-B43F-97140BB42D03}">
      <dgm:prSet/>
      <dgm:spPr/>
      <dgm:t>
        <a:bodyPr/>
        <a:lstStyle/>
        <a:p>
          <a:endParaRPr lang="en-US"/>
        </a:p>
      </dgm:t>
    </dgm:pt>
    <dgm:pt modelId="{8EFBA3DC-5950-47F0-96BC-A9A4DEF0A03A}" type="sibTrans" cxnId="{425EB2BE-1FC6-45CB-B43F-97140BB42D03}">
      <dgm:prSet/>
      <dgm:spPr/>
      <dgm:t>
        <a:bodyPr/>
        <a:lstStyle/>
        <a:p>
          <a:endParaRPr lang="en-US"/>
        </a:p>
      </dgm:t>
    </dgm:pt>
    <dgm:pt modelId="{5B8F8E2F-7CD7-49FA-A59E-3F51C3CC9B14}">
      <dgm:prSet/>
      <dgm:spPr/>
      <dgm:t>
        <a:bodyPr/>
        <a:lstStyle/>
        <a:p>
          <a:pPr>
            <a:lnSpc>
              <a:spcPct val="100000"/>
            </a:lnSpc>
          </a:pPr>
          <a:r>
            <a:rPr lang="en-US"/>
            <a:t>By focusing on wellness, individuals can enhance their overall well-being and build a positive future post-incarceration.</a:t>
          </a:r>
        </a:p>
      </dgm:t>
    </dgm:pt>
    <dgm:pt modelId="{0CF4DD3D-610D-4377-AEEC-57CBDF915E0C}" type="parTrans" cxnId="{C6DC85D5-34DA-4BA2-8956-810DF7DED9A7}">
      <dgm:prSet/>
      <dgm:spPr/>
      <dgm:t>
        <a:bodyPr/>
        <a:lstStyle/>
        <a:p>
          <a:endParaRPr lang="en-US"/>
        </a:p>
      </dgm:t>
    </dgm:pt>
    <dgm:pt modelId="{2FBDFB57-8F21-45CC-9B50-41253FA9AC1F}" type="sibTrans" cxnId="{C6DC85D5-34DA-4BA2-8956-810DF7DED9A7}">
      <dgm:prSet/>
      <dgm:spPr/>
      <dgm:t>
        <a:bodyPr/>
        <a:lstStyle/>
        <a:p>
          <a:endParaRPr lang="en-US"/>
        </a:p>
      </dgm:t>
    </dgm:pt>
    <dgm:pt modelId="{B8F1490B-1AD1-4214-9C55-3C5724F3A753}" type="pres">
      <dgm:prSet presAssocID="{2594425E-47FE-4F1D-802C-231043959AE4}" presName="Name0" presStyleCnt="0">
        <dgm:presLayoutVars>
          <dgm:dir/>
          <dgm:resizeHandles val="exact"/>
        </dgm:presLayoutVars>
      </dgm:prSet>
      <dgm:spPr/>
    </dgm:pt>
    <dgm:pt modelId="{1C4EEDBE-DCE4-49F9-A9B2-48C8D712A93C}" type="pres">
      <dgm:prSet presAssocID="{3BAA9F86-5614-4C30-BE5F-D7384444AF16}" presName="compNode" presStyleCnt="0"/>
      <dgm:spPr/>
    </dgm:pt>
    <dgm:pt modelId="{265441F9-80B8-4B52-A3E5-8D4168402D64}" type="pres">
      <dgm:prSet presAssocID="{3BAA9F86-5614-4C30-BE5F-D7384444AF16}" presName="pictRect" presStyleLbl="revTx" presStyleIdx="0" presStyleCnt="6">
        <dgm:presLayoutVars>
          <dgm:chMax val="0"/>
          <dgm:bulletEnabled/>
        </dgm:presLayoutVars>
      </dgm:prSet>
      <dgm:spPr/>
    </dgm:pt>
    <dgm:pt modelId="{29D7EA46-7521-4C16-83AE-4E955339C07D}" type="pres">
      <dgm:prSet presAssocID="{3BAA9F86-5614-4C30-BE5F-D7384444AF16}" presName="textRect" presStyleLbl="revTx" presStyleIdx="1" presStyleCnt="6">
        <dgm:presLayoutVars>
          <dgm:bulletEnabled/>
        </dgm:presLayoutVars>
      </dgm:prSet>
      <dgm:spPr/>
    </dgm:pt>
    <dgm:pt modelId="{2AFB6416-9D42-46ED-841D-6E0A4F51D1B7}" type="pres">
      <dgm:prSet presAssocID="{BA83F2EE-F0DB-44AC-8A6B-0686D9CA0A2E}" presName="sibTrans" presStyleLbl="sibTrans2D1" presStyleIdx="0" presStyleCnt="0"/>
      <dgm:spPr/>
    </dgm:pt>
    <dgm:pt modelId="{956E9705-D649-4F89-A26F-FBD265E2699A}" type="pres">
      <dgm:prSet presAssocID="{A7154568-9FE7-4186-988A-920A8BE2D99C}" presName="compNode" presStyleCnt="0"/>
      <dgm:spPr/>
    </dgm:pt>
    <dgm:pt modelId="{44232F40-229C-48EE-883F-16F00507BD8F}" type="pres">
      <dgm:prSet presAssocID="{A7154568-9FE7-4186-988A-920A8BE2D99C}" presName="pictRect" presStyleLbl="revTx" presStyleIdx="2" presStyleCnt="6">
        <dgm:presLayoutVars>
          <dgm:chMax val="0"/>
          <dgm:bulletEnabled/>
        </dgm:presLayoutVars>
      </dgm:prSet>
      <dgm:spPr/>
    </dgm:pt>
    <dgm:pt modelId="{AAD34765-E5DD-453C-967E-76986C1406BA}" type="pres">
      <dgm:prSet presAssocID="{A7154568-9FE7-4186-988A-920A8BE2D99C}" presName="textRect" presStyleLbl="revTx" presStyleIdx="3" presStyleCnt="6">
        <dgm:presLayoutVars>
          <dgm:bulletEnabled/>
        </dgm:presLayoutVars>
      </dgm:prSet>
      <dgm:spPr/>
    </dgm:pt>
    <dgm:pt modelId="{6B287F64-1529-486A-9AD4-C0F4C0000AC9}" type="pres">
      <dgm:prSet presAssocID="{4EF7A165-29F8-4401-8827-B7671E39CBF9}" presName="sibTrans" presStyleLbl="sibTrans2D1" presStyleIdx="0" presStyleCnt="0"/>
      <dgm:spPr/>
    </dgm:pt>
    <dgm:pt modelId="{70EC2CC0-1906-4C91-AA4B-BBD0605A4613}" type="pres">
      <dgm:prSet presAssocID="{BE8A4370-3703-4F0F-8558-13E0A96B4657}" presName="compNode" presStyleCnt="0"/>
      <dgm:spPr/>
    </dgm:pt>
    <dgm:pt modelId="{044D166A-D3B0-4A14-A8C9-A9E329AF56A7}" type="pres">
      <dgm:prSet presAssocID="{BE8A4370-3703-4F0F-8558-13E0A96B4657}" presName="pictRect" presStyleLbl="revTx" presStyleIdx="4" presStyleCnt="6">
        <dgm:presLayoutVars>
          <dgm:chMax val="0"/>
          <dgm:bulletEnabled/>
        </dgm:presLayoutVars>
      </dgm:prSet>
      <dgm:spPr/>
    </dgm:pt>
    <dgm:pt modelId="{4FAFF004-D6BB-4632-9B21-A1B9197F0619}" type="pres">
      <dgm:prSet presAssocID="{BE8A4370-3703-4F0F-8558-13E0A96B4657}" presName="textRect" presStyleLbl="revTx" presStyleIdx="5" presStyleCnt="6">
        <dgm:presLayoutVars>
          <dgm:bulletEnabled/>
        </dgm:presLayoutVars>
      </dgm:prSet>
      <dgm:spPr/>
    </dgm:pt>
  </dgm:ptLst>
  <dgm:cxnLst>
    <dgm:cxn modelId="{700BD70C-6935-4BD2-A833-4F9A1AFF33B3}" srcId="{2594425E-47FE-4F1D-802C-231043959AE4}" destId="{A7154568-9FE7-4186-988A-920A8BE2D99C}" srcOrd="1" destOrd="0" parTransId="{01B0A64A-CC1E-4EBA-8552-FEE403A6070A}" sibTransId="{4EF7A165-29F8-4401-8827-B7671E39CBF9}"/>
    <dgm:cxn modelId="{E0BF210D-80A5-49CF-9F52-58ADDA818E84}" srcId="{3BAA9F86-5614-4C30-BE5F-D7384444AF16}" destId="{76D55684-330F-414F-9D7C-B57F821F9F9D}" srcOrd="0" destOrd="0" parTransId="{DFB63504-AB2F-431A-809F-C5824F42120E}" sibTransId="{C3C546B3-1C39-484C-8D88-9C362FABEC06}"/>
    <dgm:cxn modelId="{0E3C9C20-7851-43A9-BD7C-E868C48BB5CF}" type="presOf" srcId="{BA83F2EE-F0DB-44AC-8A6B-0686D9CA0A2E}" destId="{2AFB6416-9D42-46ED-841D-6E0A4F51D1B7}" srcOrd="0" destOrd="0" presId="urn:microsoft.com/office/officeart/2024/3/layout/hArchList1"/>
    <dgm:cxn modelId="{7D535635-849A-4B87-A323-43195A345541}" type="presOf" srcId="{BE8A4370-3703-4F0F-8558-13E0A96B4657}" destId="{044D166A-D3B0-4A14-A8C9-A9E329AF56A7}" srcOrd="0" destOrd="0" presId="urn:microsoft.com/office/officeart/2024/3/layout/hArchList1"/>
    <dgm:cxn modelId="{7637D88D-4C20-4267-90E2-D06B787EBED8}" type="presOf" srcId="{A7154568-9FE7-4186-988A-920A8BE2D99C}" destId="{44232F40-229C-48EE-883F-16F00507BD8F}" srcOrd="0" destOrd="0" presId="urn:microsoft.com/office/officeart/2024/3/layout/hArchList1"/>
    <dgm:cxn modelId="{AD3B019B-2A4D-4273-841A-B93948783294}" type="presOf" srcId="{76D55684-330F-414F-9D7C-B57F821F9F9D}" destId="{29D7EA46-7521-4C16-83AE-4E955339C07D}" srcOrd="0" destOrd="0" presId="urn:microsoft.com/office/officeart/2024/3/layout/hArchList1"/>
    <dgm:cxn modelId="{B6E99AA1-E016-48DC-9029-450166F7AB98}" type="presOf" srcId="{3BAA9F86-5614-4C30-BE5F-D7384444AF16}" destId="{265441F9-80B8-4B52-A3E5-8D4168402D64}" srcOrd="0" destOrd="0" presId="urn:microsoft.com/office/officeart/2024/3/layout/hArchList1"/>
    <dgm:cxn modelId="{D76D13B1-9597-48AD-B7CC-6C2E8610489B}" type="presOf" srcId="{C38BF161-BAFD-41DC-967D-F06783344411}" destId="{AAD34765-E5DD-453C-967E-76986C1406BA}" srcOrd="0" destOrd="0" presId="urn:microsoft.com/office/officeart/2024/3/layout/hArchList1"/>
    <dgm:cxn modelId="{4A4D9ABB-2138-45CA-B8DE-E95F3F067CA7}" srcId="{2594425E-47FE-4F1D-802C-231043959AE4}" destId="{3BAA9F86-5614-4C30-BE5F-D7384444AF16}" srcOrd="0" destOrd="0" parTransId="{469180A1-B91B-485D-B1A2-4A0EC0156A94}" sibTransId="{BA83F2EE-F0DB-44AC-8A6B-0686D9CA0A2E}"/>
    <dgm:cxn modelId="{425EB2BE-1FC6-45CB-B43F-97140BB42D03}" srcId="{2594425E-47FE-4F1D-802C-231043959AE4}" destId="{BE8A4370-3703-4F0F-8558-13E0A96B4657}" srcOrd="2" destOrd="0" parTransId="{76BEF2C5-4E8B-45BD-AEA6-2809FF106BF4}" sibTransId="{8EFBA3DC-5950-47F0-96BC-A9A4DEF0A03A}"/>
    <dgm:cxn modelId="{81878DD4-87AD-4164-A8EA-6842A4024463}" type="presOf" srcId="{5B8F8E2F-7CD7-49FA-A59E-3F51C3CC9B14}" destId="{4FAFF004-D6BB-4632-9B21-A1B9197F0619}" srcOrd="0" destOrd="0" presId="urn:microsoft.com/office/officeart/2024/3/layout/hArchList1"/>
    <dgm:cxn modelId="{C6DC85D5-34DA-4BA2-8956-810DF7DED9A7}" srcId="{BE8A4370-3703-4F0F-8558-13E0A96B4657}" destId="{5B8F8E2F-7CD7-49FA-A59E-3F51C3CC9B14}" srcOrd="0" destOrd="0" parTransId="{0CF4DD3D-610D-4377-AEEC-57CBDF915E0C}" sibTransId="{2FBDFB57-8F21-45CC-9B50-41253FA9AC1F}"/>
    <dgm:cxn modelId="{37B54DD6-0305-4AAC-BBC7-7DDA97436A6C}" srcId="{A7154568-9FE7-4186-988A-920A8BE2D99C}" destId="{C38BF161-BAFD-41DC-967D-F06783344411}" srcOrd="0" destOrd="0" parTransId="{56CB61DD-C66A-4816-AD7F-1C92536CBF1C}" sibTransId="{0F42D467-64EE-4AF3-A213-F598B033B1ED}"/>
    <dgm:cxn modelId="{0545C7F3-6158-4DC6-B382-623169EDE816}" type="presOf" srcId="{2594425E-47FE-4F1D-802C-231043959AE4}" destId="{B8F1490B-1AD1-4214-9C55-3C5724F3A753}" srcOrd="0" destOrd="0" presId="urn:microsoft.com/office/officeart/2024/3/layout/hArchList1"/>
    <dgm:cxn modelId="{0622B7FD-1487-4F13-94AE-99E806B3D38D}" type="presOf" srcId="{4EF7A165-29F8-4401-8827-B7671E39CBF9}" destId="{6B287F64-1529-486A-9AD4-C0F4C0000AC9}" srcOrd="0" destOrd="0" presId="urn:microsoft.com/office/officeart/2024/3/layout/hArchList1"/>
    <dgm:cxn modelId="{9641ECD0-F6B4-4FD5-80E6-7838CF45D482}" type="presParOf" srcId="{B8F1490B-1AD1-4214-9C55-3C5724F3A753}" destId="{1C4EEDBE-DCE4-49F9-A9B2-48C8D712A93C}" srcOrd="0" destOrd="0" presId="urn:microsoft.com/office/officeart/2024/3/layout/hArchList1"/>
    <dgm:cxn modelId="{B0B24A68-8015-4754-9EDB-A79DCBCAF0B9}" type="presParOf" srcId="{1C4EEDBE-DCE4-49F9-A9B2-48C8D712A93C}" destId="{265441F9-80B8-4B52-A3E5-8D4168402D64}" srcOrd="0" destOrd="0" presId="urn:microsoft.com/office/officeart/2024/3/layout/hArchList1"/>
    <dgm:cxn modelId="{7FE2465F-3C72-446B-8477-B4896CBAA08E}" type="presParOf" srcId="{1C4EEDBE-DCE4-49F9-A9B2-48C8D712A93C}" destId="{29D7EA46-7521-4C16-83AE-4E955339C07D}" srcOrd="1" destOrd="0" presId="urn:microsoft.com/office/officeart/2024/3/layout/hArchList1"/>
    <dgm:cxn modelId="{91309BFF-B82D-46EE-991E-639CA4916D9F}" type="presParOf" srcId="{B8F1490B-1AD1-4214-9C55-3C5724F3A753}" destId="{2AFB6416-9D42-46ED-841D-6E0A4F51D1B7}" srcOrd="1" destOrd="0" presId="urn:microsoft.com/office/officeart/2024/3/layout/hArchList1"/>
    <dgm:cxn modelId="{9C6124C1-4410-4017-984A-25968ED87133}" type="presParOf" srcId="{B8F1490B-1AD1-4214-9C55-3C5724F3A753}" destId="{956E9705-D649-4F89-A26F-FBD265E2699A}" srcOrd="2" destOrd="0" presId="urn:microsoft.com/office/officeart/2024/3/layout/hArchList1"/>
    <dgm:cxn modelId="{62219D6A-1878-435E-B5D7-F732DDC2D254}" type="presParOf" srcId="{956E9705-D649-4F89-A26F-FBD265E2699A}" destId="{44232F40-229C-48EE-883F-16F00507BD8F}" srcOrd="0" destOrd="0" presId="urn:microsoft.com/office/officeart/2024/3/layout/hArchList1"/>
    <dgm:cxn modelId="{53FF14D0-03C8-4B77-899E-D75D8DCC4753}" type="presParOf" srcId="{956E9705-D649-4F89-A26F-FBD265E2699A}" destId="{AAD34765-E5DD-453C-967E-76986C1406BA}" srcOrd="1" destOrd="0" presId="urn:microsoft.com/office/officeart/2024/3/layout/hArchList1"/>
    <dgm:cxn modelId="{A9179050-D143-47C5-9F09-F00D43FB8381}" type="presParOf" srcId="{B8F1490B-1AD1-4214-9C55-3C5724F3A753}" destId="{6B287F64-1529-486A-9AD4-C0F4C0000AC9}" srcOrd="3" destOrd="0" presId="urn:microsoft.com/office/officeart/2024/3/layout/hArchList1"/>
    <dgm:cxn modelId="{2F320EC3-72B0-4C3B-933F-002BBD1D8326}" type="presParOf" srcId="{B8F1490B-1AD1-4214-9C55-3C5724F3A753}" destId="{70EC2CC0-1906-4C91-AA4B-BBD0605A4613}" srcOrd="4" destOrd="0" presId="urn:microsoft.com/office/officeart/2024/3/layout/hArchList1"/>
    <dgm:cxn modelId="{860E5FF7-A119-4139-A84E-5DA4D8F501DC}" type="presParOf" srcId="{70EC2CC0-1906-4C91-AA4B-BBD0605A4613}" destId="{044D166A-D3B0-4A14-A8C9-A9E329AF56A7}" srcOrd="0" destOrd="0" presId="urn:microsoft.com/office/officeart/2024/3/layout/hArchList1"/>
    <dgm:cxn modelId="{FDABFCB3-2133-4991-98A7-030CD86D80DE}" type="presParOf" srcId="{70EC2CC0-1906-4C91-AA4B-BBD0605A4613}" destId="{4FAFF004-D6BB-4632-9B21-A1B9197F0619}"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7668D-7CC1-4326-A827-446FFE75AEBF}">
      <dsp:nvSpPr>
        <dsp:cNvPr id="0" name=""/>
        <dsp:cNvSpPr/>
      </dsp:nvSpPr>
      <dsp:spPr>
        <a:xfrm>
          <a:off x="0" y="0"/>
          <a:ext cx="1610980" cy="161098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r="33254" b="6"/>
          <a:stretch/>
        </a:blipFill>
        <a:ln>
          <a:noFill/>
        </a:ln>
        <a:effectLst/>
      </dsp:spPr>
      <dsp:style>
        <a:lnRef idx="0">
          <a:scrgbClr r="0" g="0" b="0"/>
        </a:lnRef>
        <a:fillRef idx="3">
          <a:scrgbClr r="0" g="0" b="0"/>
        </a:fillRef>
        <a:effectRef idx="2">
          <a:scrgbClr r="0" g="0" b="0"/>
        </a:effectRef>
        <a:fontRef idx="minor">
          <a:schemeClr val="lt1"/>
        </a:fontRef>
      </dsp:style>
    </dsp:sp>
    <dsp:sp modelId="{9F004F7E-3E40-442D-AA0A-9AD6BA613E6A}">
      <dsp:nvSpPr>
        <dsp:cNvPr id="0" name=""/>
        <dsp:cNvSpPr/>
      </dsp:nvSpPr>
      <dsp:spPr>
        <a:xfrm>
          <a:off x="1790980" y="0"/>
          <a:ext cx="5800878" cy="363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Journaling for Progress</a:t>
          </a:r>
        </a:p>
      </dsp:txBody>
      <dsp:txXfrm>
        <a:off x="1790980" y="0"/>
        <a:ext cx="5800878" cy="363528"/>
      </dsp:txXfrm>
    </dsp:sp>
    <dsp:sp modelId="{54A6EF2D-BC98-4C51-9406-F9C8B153388A}">
      <dsp:nvSpPr>
        <dsp:cNvPr id="0" name=""/>
        <dsp:cNvSpPr/>
      </dsp:nvSpPr>
      <dsp:spPr>
        <a:xfrm>
          <a:off x="1790980" y="363528"/>
          <a:ext cx="5800878" cy="124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Journaling is a powerful self-monitoring technique that helps individuals track their progress over time. It allows for reflection on experiences and challenges faced.</a:t>
          </a:r>
        </a:p>
      </dsp:txBody>
      <dsp:txXfrm>
        <a:off x="1790980" y="363528"/>
        <a:ext cx="5800878" cy="1247452"/>
      </dsp:txXfrm>
    </dsp:sp>
    <dsp:sp modelId="{B0C31E6B-8FD8-4B0A-ABD4-2BE17FF2169C}">
      <dsp:nvSpPr>
        <dsp:cNvPr id="0" name=""/>
        <dsp:cNvSpPr/>
      </dsp:nvSpPr>
      <dsp:spPr>
        <a:xfrm>
          <a:off x="0" y="1739859"/>
          <a:ext cx="1610980" cy="161098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9323" r="23931" b="6"/>
          <a:stretch/>
        </a:blipFill>
        <a:ln>
          <a:noFill/>
        </a:ln>
        <a:effectLst/>
      </dsp:spPr>
      <dsp:style>
        <a:lnRef idx="0">
          <a:scrgbClr r="0" g="0" b="0"/>
        </a:lnRef>
        <a:fillRef idx="3">
          <a:scrgbClr r="0" g="0" b="0"/>
        </a:fillRef>
        <a:effectRef idx="2">
          <a:scrgbClr r="0" g="0" b="0"/>
        </a:effectRef>
        <a:fontRef idx="minor">
          <a:schemeClr val="lt1"/>
        </a:fontRef>
      </dsp:style>
    </dsp:sp>
    <dsp:sp modelId="{90C7CA77-9244-4DAB-85B1-634B1C6278A6}">
      <dsp:nvSpPr>
        <dsp:cNvPr id="0" name=""/>
        <dsp:cNvSpPr/>
      </dsp:nvSpPr>
      <dsp:spPr>
        <a:xfrm>
          <a:off x="1790980" y="1739859"/>
          <a:ext cx="5800878" cy="363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Regular Check-Ins</a:t>
          </a:r>
        </a:p>
      </dsp:txBody>
      <dsp:txXfrm>
        <a:off x="1790980" y="1739859"/>
        <a:ext cx="5800878" cy="363528"/>
      </dsp:txXfrm>
    </dsp:sp>
    <dsp:sp modelId="{9FCAC9D0-5CCA-47DC-BFF4-F0FB33A7E236}">
      <dsp:nvSpPr>
        <dsp:cNvPr id="0" name=""/>
        <dsp:cNvSpPr/>
      </dsp:nvSpPr>
      <dsp:spPr>
        <a:xfrm>
          <a:off x="1790980" y="2103387"/>
          <a:ext cx="5800878" cy="124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Regular check-ins can provide accountability and motivation. They help individuals assess their progress and identify any obstacles they may encounter.</a:t>
          </a:r>
        </a:p>
      </dsp:txBody>
      <dsp:txXfrm>
        <a:off x="1790980" y="2103387"/>
        <a:ext cx="5800878" cy="1247452"/>
      </dsp:txXfrm>
    </dsp:sp>
    <dsp:sp modelId="{A30ACE73-D9CA-4027-A1B8-981973A4FC78}">
      <dsp:nvSpPr>
        <dsp:cNvPr id="0" name=""/>
        <dsp:cNvSpPr/>
      </dsp:nvSpPr>
      <dsp:spPr>
        <a:xfrm>
          <a:off x="0" y="3479718"/>
          <a:ext cx="1610980" cy="161098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2560" r="12441" b="1"/>
          <a:stretch/>
        </a:blipFill>
        <a:ln>
          <a:noFill/>
        </a:ln>
        <a:effectLst/>
      </dsp:spPr>
      <dsp:style>
        <a:lnRef idx="0">
          <a:scrgbClr r="0" g="0" b="0"/>
        </a:lnRef>
        <a:fillRef idx="3">
          <a:scrgbClr r="0" g="0" b="0"/>
        </a:fillRef>
        <a:effectRef idx="2">
          <a:scrgbClr r="0" g="0" b="0"/>
        </a:effectRef>
        <a:fontRef idx="minor">
          <a:schemeClr val="lt1"/>
        </a:fontRef>
      </dsp:style>
    </dsp:sp>
    <dsp:sp modelId="{60DB5C06-63E1-4BA4-B749-F527F66AB22A}">
      <dsp:nvSpPr>
        <dsp:cNvPr id="0" name=""/>
        <dsp:cNvSpPr/>
      </dsp:nvSpPr>
      <dsp:spPr>
        <a:xfrm>
          <a:off x="1790980" y="3479718"/>
          <a:ext cx="5800878" cy="363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Making Adjustments</a:t>
          </a:r>
        </a:p>
      </dsp:txBody>
      <dsp:txXfrm>
        <a:off x="1790980" y="3479718"/>
        <a:ext cx="5800878" cy="363528"/>
      </dsp:txXfrm>
    </dsp:sp>
    <dsp:sp modelId="{76E1409A-F4CF-44F6-8F68-79772066E2B7}">
      <dsp:nvSpPr>
        <dsp:cNvPr id="0" name=""/>
        <dsp:cNvSpPr/>
      </dsp:nvSpPr>
      <dsp:spPr>
        <a:xfrm>
          <a:off x="1790980" y="3843246"/>
          <a:ext cx="5800878" cy="124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Evaluation helps in making necessary adjustments to strategies. It ensures that individuals remain on track towards their goals, adapting to challenges as needed.</a:t>
          </a:r>
        </a:p>
      </dsp:txBody>
      <dsp:txXfrm>
        <a:off x="1790980" y="3843246"/>
        <a:ext cx="5800878" cy="1247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441F9-80B8-4B52-A3E5-8D4168402D64}">
      <dsp:nvSpPr>
        <dsp:cNvPr id="0" name=""/>
        <dsp:cNvSpPr/>
      </dsp:nvSpPr>
      <dsp:spPr>
        <a:xfrm>
          <a:off x="0" y="0"/>
          <a:ext cx="3370557" cy="59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Empowerment through WRAP</a:t>
          </a:r>
        </a:p>
      </dsp:txBody>
      <dsp:txXfrm>
        <a:off x="0" y="0"/>
        <a:ext cx="3370557" cy="590567"/>
      </dsp:txXfrm>
    </dsp:sp>
    <dsp:sp modelId="{29D7EA46-7521-4C16-83AE-4E955339C07D}">
      <dsp:nvSpPr>
        <dsp:cNvPr id="0" name=""/>
        <dsp:cNvSpPr/>
      </dsp:nvSpPr>
      <dsp:spPr>
        <a:xfrm>
          <a:off x="0" y="590567"/>
          <a:ext cx="3370557" cy="192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Wellness Recovery Action Plan empowers individuals by providing them with structured support for their reintegration journey.</a:t>
          </a:r>
        </a:p>
      </dsp:txBody>
      <dsp:txXfrm>
        <a:off x="0" y="590567"/>
        <a:ext cx="3370557" cy="1924032"/>
      </dsp:txXfrm>
    </dsp:sp>
    <dsp:sp modelId="{44232F40-229C-48EE-883F-16F00507BD8F}">
      <dsp:nvSpPr>
        <dsp:cNvPr id="0" name=""/>
        <dsp:cNvSpPr/>
      </dsp:nvSpPr>
      <dsp:spPr>
        <a:xfrm>
          <a:off x="3707612" y="0"/>
          <a:ext cx="3370557" cy="59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Navigating Reintegration Challenges</a:t>
          </a:r>
        </a:p>
      </dsp:txBody>
      <dsp:txXfrm>
        <a:off x="3707612" y="0"/>
        <a:ext cx="3370557" cy="590567"/>
      </dsp:txXfrm>
    </dsp:sp>
    <dsp:sp modelId="{AAD34765-E5DD-453C-967E-76986C1406BA}">
      <dsp:nvSpPr>
        <dsp:cNvPr id="0" name=""/>
        <dsp:cNvSpPr/>
      </dsp:nvSpPr>
      <dsp:spPr>
        <a:xfrm>
          <a:off x="3707612" y="590567"/>
          <a:ext cx="3370557" cy="192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Implementing a personalized WRAP helps individuals better navigate the challenges they face upon returning to society.</a:t>
          </a:r>
        </a:p>
      </dsp:txBody>
      <dsp:txXfrm>
        <a:off x="3707612" y="590567"/>
        <a:ext cx="3370557" cy="1924032"/>
      </dsp:txXfrm>
    </dsp:sp>
    <dsp:sp modelId="{044D166A-D3B0-4A14-A8C9-A9E329AF56A7}">
      <dsp:nvSpPr>
        <dsp:cNvPr id="0" name=""/>
        <dsp:cNvSpPr/>
      </dsp:nvSpPr>
      <dsp:spPr>
        <a:xfrm>
          <a:off x="7415225" y="0"/>
          <a:ext cx="3370557" cy="59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Promoting Overall Well-Being</a:t>
          </a:r>
        </a:p>
      </dsp:txBody>
      <dsp:txXfrm>
        <a:off x="7415225" y="0"/>
        <a:ext cx="3370557" cy="590567"/>
      </dsp:txXfrm>
    </dsp:sp>
    <dsp:sp modelId="{4FAFF004-D6BB-4632-9B21-A1B9197F0619}">
      <dsp:nvSpPr>
        <dsp:cNvPr id="0" name=""/>
        <dsp:cNvSpPr/>
      </dsp:nvSpPr>
      <dsp:spPr>
        <a:xfrm>
          <a:off x="7415225" y="590567"/>
          <a:ext cx="3370557" cy="192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By focusing on wellness, individuals can enhance their overall well-being and build a positive future post-incarceration.</a:t>
          </a:r>
        </a:p>
      </dsp:txBody>
      <dsp:txXfrm>
        <a:off x="7415225" y="590567"/>
        <a:ext cx="3370557" cy="1924032"/>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064474-CA7F-4948-9F2C-3DA95D57D466}"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BDAD5-B933-4A6E-A580-FE86FE2E70C1}" type="slidenum">
              <a:rPr lang="en-US" smtClean="0"/>
              <a:t>‹#›</a:t>
            </a:fld>
            <a:endParaRPr lang="en-US"/>
          </a:p>
        </p:txBody>
      </p:sp>
    </p:spTree>
    <p:extLst>
      <p:ext uri="{BB962C8B-B14F-4D97-AF65-F5344CB8AC3E}">
        <p14:creationId xmlns:p14="http://schemas.microsoft.com/office/powerpoint/2010/main" val="1746703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This presentation focuses on the Wellness Recovery Action Plan, or WRAP, specifically tailored for individuals transitioning from incarceration. We will explore the definition, components, and benefits of WRAP, as well as the challenges faced by formerly incarcerated individuals.
</a:t>
            </a:r>
          </a:p>
        </p:txBody>
      </p:sp>
      <p:sp>
        <p:nvSpPr>
          <p:cNvPr id="4" name="Slide Number Placeholder 3"/>
          <p:cNvSpPr>
            <a:spLocks noGrp="1"/>
          </p:cNvSpPr>
          <p:nvPr>
            <p:ph type="sldNum" sz="quarter" idx="5"/>
          </p:nvPr>
        </p:nvSpPr>
        <p:spPr/>
        <p:txBody>
          <a:bodyPr/>
          <a:lstStyle/>
          <a:p>
            <a:fld id="{F07FE708-D08D-47E1-B3FF-611EB50A951E}" type="slidenum">
              <a:rPr lang="en-US" smtClean="0"/>
              <a:t>1</a:t>
            </a:fld>
            <a:endParaRPr lang="en-US"/>
          </a:p>
        </p:txBody>
      </p:sp>
    </p:spTree>
    <p:extLst>
      <p:ext uri="{BB962C8B-B14F-4D97-AF65-F5344CB8AC3E}">
        <p14:creationId xmlns:p14="http://schemas.microsoft.com/office/powerpoint/2010/main" val="3190136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Creating a personalized WRAP involves understanding individual needs and goals. This customized plan will serve as a roadmap for recovery, addressing unique challenges faced by formerly incarcerated individuals.</a:t>
            </a:r>
          </a:p>
        </p:txBody>
      </p:sp>
      <p:sp>
        <p:nvSpPr>
          <p:cNvPr id="4" name="Slide Number Placeholder 3"/>
          <p:cNvSpPr>
            <a:spLocks noGrp="1"/>
          </p:cNvSpPr>
          <p:nvPr>
            <p:ph type="sldNum" sz="quarter" idx="5"/>
          </p:nvPr>
        </p:nvSpPr>
        <p:spPr/>
        <p:txBody>
          <a:bodyPr/>
          <a:lstStyle/>
          <a:p>
            <a:fld id="{F07FE708-D08D-47E1-B3FF-611EB50A951E}" type="slidenum">
              <a:rPr lang="en-US" smtClean="0"/>
              <a:t>10</a:t>
            </a:fld>
            <a:endParaRPr lang="en-US"/>
          </a:p>
        </p:txBody>
      </p:sp>
    </p:spTree>
    <p:extLst>
      <p:ext uri="{BB962C8B-B14F-4D97-AF65-F5344CB8AC3E}">
        <p14:creationId xmlns:p14="http://schemas.microsoft.com/office/powerpoint/2010/main" val="108424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step in creating a WRAP is assessing personal needs, strengths, and recovery goals. This self-reflection helps in identifying areas that require focus and improvement.</a:t>
            </a:r>
          </a:p>
        </p:txBody>
      </p:sp>
      <p:sp>
        <p:nvSpPr>
          <p:cNvPr id="4" name="Slide Number Placeholder 3"/>
          <p:cNvSpPr>
            <a:spLocks noGrp="1"/>
          </p:cNvSpPr>
          <p:nvPr>
            <p:ph type="sldNum" sz="quarter" idx="5"/>
          </p:nvPr>
        </p:nvSpPr>
        <p:spPr/>
        <p:txBody>
          <a:bodyPr/>
          <a:lstStyle/>
          <a:p>
            <a:fld id="{F07FE708-D08D-47E1-B3FF-611EB50A951E}" type="slidenum">
              <a:rPr lang="en-US" smtClean="0"/>
              <a:t>11</a:t>
            </a:fld>
            <a:endParaRPr lang="en-US"/>
          </a:p>
        </p:txBody>
      </p:sp>
    </p:spTree>
    <p:extLst>
      <p:ext uri="{BB962C8B-B14F-4D97-AF65-F5344CB8AC3E}">
        <p14:creationId xmlns:p14="http://schemas.microsoft.com/office/powerpoint/2010/main" val="2741308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identifying needs, individuals can develop specific wellness tools and strategies that work for them. This may include coping techniques, lifestyle changes, and self-care practices.</a:t>
            </a:r>
          </a:p>
        </p:txBody>
      </p:sp>
      <p:sp>
        <p:nvSpPr>
          <p:cNvPr id="4" name="Slide Number Placeholder 3"/>
          <p:cNvSpPr>
            <a:spLocks noGrp="1"/>
          </p:cNvSpPr>
          <p:nvPr>
            <p:ph type="sldNum" sz="quarter" idx="5"/>
          </p:nvPr>
        </p:nvSpPr>
        <p:spPr/>
        <p:txBody>
          <a:bodyPr/>
          <a:lstStyle/>
          <a:p>
            <a:fld id="{F07FE708-D08D-47E1-B3FF-611EB50A951E}" type="slidenum">
              <a:rPr lang="en-US" smtClean="0"/>
              <a:t>12</a:t>
            </a:fld>
            <a:endParaRPr lang="en-US"/>
          </a:p>
        </p:txBody>
      </p:sp>
    </p:spTree>
    <p:extLst>
      <p:ext uri="{BB962C8B-B14F-4D97-AF65-F5344CB8AC3E}">
        <p14:creationId xmlns:p14="http://schemas.microsoft.com/office/powerpoint/2010/main" val="179619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Building a strong support network is vital for successful recovery. This network may include family, friends, support groups, and mental health professionals who can provide guidance and encouragement.</a:t>
            </a:r>
          </a:p>
        </p:txBody>
      </p:sp>
      <p:sp>
        <p:nvSpPr>
          <p:cNvPr id="4" name="Slide Number Placeholder 3"/>
          <p:cNvSpPr>
            <a:spLocks noGrp="1"/>
          </p:cNvSpPr>
          <p:nvPr>
            <p:ph type="sldNum" sz="quarter" idx="5"/>
          </p:nvPr>
        </p:nvSpPr>
        <p:spPr/>
        <p:txBody>
          <a:bodyPr/>
          <a:lstStyle/>
          <a:p>
            <a:fld id="{F07FE708-D08D-47E1-B3FF-611EB50A951E}" type="slidenum">
              <a:rPr lang="en-US" smtClean="0"/>
              <a:t>13</a:t>
            </a:fld>
            <a:endParaRPr lang="en-US"/>
          </a:p>
        </p:txBody>
      </p:sp>
    </p:spTree>
    <p:extLst>
      <p:ext uri="{BB962C8B-B14F-4D97-AF65-F5344CB8AC3E}">
        <p14:creationId xmlns:p14="http://schemas.microsoft.com/office/powerpoint/2010/main" val="2369055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Effective implementation of a WRAP requires setting realistic goals and continuously monitoring progress. Regular evaluation ensures the plan remains relevant and effective in achieving recovery.</a:t>
            </a:r>
          </a:p>
        </p:txBody>
      </p:sp>
      <p:sp>
        <p:nvSpPr>
          <p:cNvPr id="4" name="Slide Number Placeholder 3"/>
          <p:cNvSpPr>
            <a:spLocks noGrp="1"/>
          </p:cNvSpPr>
          <p:nvPr>
            <p:ph type="sldNum" sz="quarter" idx="5"/>
          </p:nvPr>
        </p:nvSpPr>
        <p:spPr/>
        <p:txBody>
          <a:bodyPr/>
          <a:lstStyle/>
          <a:p>
            <a:fld id="{F07FE708-D08D-47E1-B3FF-611EB50A951E}" type="slidenum">
              <a:rPr lang="en-US" smtClean="0"/>
              <a:t>14</a:t>
            </a:fld>
            <a:endParaRPr lang="en-US"/>
          </a:p>
        </p:txBody>
      </p:sp>
    </p:spTree>
    <p:extLst>
      <p:ext uri="{BB962C8B-B14F-4D97-AF65-F5344CB8AC3E}">
        <p14:creationId xmlns:p14="http://schemas.microsoft.com/office/powerpoint/2010/main" val="1358294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essential to set achievable milestones that guide the recovery journey. Breaking down larger goals into smaller, manageable steps can enhance motivation and success.</a:t>
            </a:r>
          </a:p>
        </p:txBody>
      </p:sp>
      <p:sp>
        <p:nvSpPr>
          <p:cNvPr id="4" name="Slide Number Placeholder 3"/>
          <p:cNvSpPr>
            <a:spLocks noGrp="1"/>
          </p:cNvSpPr>
          <p:nvPr>
            <p:ph type="sldNum" sz="quarter" idx="5"/>
          </p:nvPr>
        </p:nvSpPr>
        <p:spPr/>
        <p:txBody>
          <a:bodyPr/>
          <a:lstStyle/>
          <a:p>
            <a:fld id="{F07FE708-D08D-47E1-B3FF-611EB50A951E}" type="slidenum">
              <a:rPr lang="en-US" smtClean="0"/>
              <a:t>15</a:t>
            </a:fld>
            <a:endParaRPr lang="en-US"/>
          </a:p>
        </p:txBody>
      </p:sp>
    </p:spTree>
    <p:extLst>
      <p:ext uri="{BB962C8B-B14F-4D97-AF65-F5344CB8AC3E}">
        <p14:creationId xmlns:p14="http://schemas.microsoft.com/office/powerpoint/2010/main" val="416556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Self-monitoring techniques, such as journaling and regular check-ins, can help individuals assess their progress and challenges. Evaluation allows for adjustments to be made when necessary.</a:t>
            </a:r>
          </a:p>
        </p:txBody>
      </p:sp>
      <p:sp>
        <p:nvSpPr>
          <p:cNvPr id="4" name="Slide Number Placeholder 3"/>
          <p:cNvSpPr>
            <a:spLocks noGrp="1"/>
          </p:cNvSpPr>
          <p:nvPr>
            <p:ph type="sldNum" sz="quarter" idx="5"/>
          </p:nvPr>
        </p:nvSpPr>
        <p:spPr/>
        <p:txBody>
          <a:bodyPr/>
          <a:lstStyle/>
          <a:p>
            <a:fld id="{F07FE708-D08D-47E1-B3FF-611EB50A951E}" type="slidenum">
              <a:rPr lang="en-US" smtClean="0"/>
              <a:t>16</a:t>
            </a:fld>
            <a:endParaRPr lang="en-US"/>
          </a:p>
        </p:txBody>
      </p:sp>
    </p:spTree>
    <p:extLst>
      <p:ext uri="{BB962C8B-B14F-4D97-AF65-F5344CB8AC3E}">
        <p14:creationId xmlns:p14="http://schemas.microsoft.com/office/powerpoint/2010/main" val="3351448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Flexibility is key in a successful WRAP. Individuals should be open to adjusting their plans based on new challenges or changing circumstances to ensure continued progress in their recovery.</a:t>
            </a:r>
          </a:p>
        </p:txBody>
      </p:sp>
      <p:sp>
        <p:nvSpPr>
          <p:cNvPr id="4" name="Slide Number Placeholder 3"/>
          <p:cNvSpPr>
            <a:spLocks noGrp="1"/>
          </p:cNvSpPr>
          <p:nvPr>
            <p:ph type="sldNum" sz="quarter" idx="5"/>
          </p:nvPr>
        </p:nvSpPr>
        <p:spPr/>
        <p:txBody>
          <a:bodyPr/>
          <a:lstStyle/>
          <a:p>
            <a:fld id="{F07FE708-D08D-47E1-B3FF-611EB50A951E}" type="slidenum">
              <a:rPr lang="en-US" smtClean="0"/>
              <a:t>17</a:t>
            </a:fld>
            <a:endParaRPr lang="en-US"/>
          </a:p>
        </p:txBody>
      </p:sp>
    </p:spTree>
    <p:extLst>
      <p:ext uri="{BB962C8B-B14F-4D97-AF65-F5344CB8AC3E}">
        <p14:creationId xmlns:p14="http://schemas.microsoft.com/office/powerpoint/2010/main" val="796404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Inspiring success stories demonstrate the transformative power of WRAP in supporting recovery. These stories highlight resilience, determination, and the impact of a personalized approach.</a:t>
            </a:r>
          </a:p>
        </p:txBody>
      </p:sp>
      <p:sp>
        <p:nvSpPr>
          <p:cNvPr id="4" name="Slide Number Placeholder 3"/>
          <p:cNvSpPr>
            <a:spLocks noGrp="1"/>
          </p:cNvSpPr>
          <p:nvPr>
            <p:ph type="sldNum" sz="quarter" idx="5"/>
          </p:nvPr>
        </p:nvSpPr>
        <p:spPr/>
        <p:txBody>
          <a:bodyPr/>
          <a:lstStyle/>
          <a:p>
            <a:fld id="{F07FE708-D08D-47E1-B3FF-611EB50A951E}" type="slidenum">
              <a:rPr lang="en-US" smtClean="0"/>
              <a:t>18</a:t>
            </a:fld>
            <a:endParaRPr lang="en-US"/>
          </a:p>
        </p:txBody>
      </p:sp>
    </p:spTree>
    <p:extLst>
      <p:ext uri="{BB962C8B-B14F-4D97-AF65-F5344CB8AC3E}">
        <p14:creationId xmlns:p14="http://schemas.microsoft.com/office/powerpoint/2010/main" val="3379659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individuals have successfully navigated post-incarceration challenges through WRAP. Their journeys illustrate the potential for recovery and reintegration into society.</a:t>
            </a:r>
          </a:p>
        </p:txBody>
      </p:sp>
      <p:sp>
        <p:nvSpPr>
          <p:cNvPr id="4" name="Slide Number Placeholder 3"/>
          <p:cNvSpPr>
            <a:spLocks noGrp="1"/>
          </p:cNvSpPr>
          <p:nvPr>
            <p:ph type="sldNum" sz="quarter" idx="5"/>
          </p:nvPr>
        </p:nvSpPr>
        <p:spPr/>
        <p:txBody>
          <a:bodyPr/>
          <a:lstStyle/>
          <a:p>
            <a:fld id="{F07FE708-D08D-47E1-B3FF-611EB50A951E}" type="slidenum">
              <a:rPr lang="en-US" smtClean="0"/>
              <a:t>19</a:t>
            </a:fld>
            <a:endParaRPr lang="en-US"/>
          </a:p>
        </p:txBody>
      </p:sp>
    </p:spTree>
    <p:extLst>
      <p:ext uri="{BB962C8B-B14F-4D97-AF65-F5344CB8AC3E}">
        <p14:creationId xmlns:p14="http://schemas.microsoft.com/office/powerpoint/2010/main" val="153902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begin with an understanding of Wellness Recovery Action Plans, including their purpose and key components. Next, we will discuss the unique challenges that formerly incarcerated individuals encounter. We will then learn how to create a personalized WRAP, implement it effectively, and finally share inspiring success stories and case studies.</a:t>
            </a:r>
          </a:p>
        </p:txBody>
      </p:sp>
      <p:sp>
        <p:nvSpPr>
          <p:cNvPr id="4" name="Slide Number Placeholder 3"/>
          <p:cNvSpPr>
            <a:spLocks noGrp="1"/>
          </p:cNvSpPr>
          <p:nvPr>
            <p:ph type="sldNum" sz="quarter" idx="5"/>
          </p:nvPr>
        </p:nvSpPr>
        <p:spPr/>
        <p:txBody>
          <a:bodyPr/>
          <a:lstStyle/>
          <a:p>
            <a:fld id="{F07FE708-D08D-47E1-B3FF-611EB50A951E}" type="slidenum">
              <a:rPr lang="en-US" smtClean="0"/>
              <a:t>2</a:t>
            </a:fld>
            <a:endParaRPr lang="en-US"/>
          </a:p>
        </p:txBody>
      </p:sp>
    </p:spTree>
    <p:extLst>
      <p:ext uri="{BB962C8B-B14F-4D97-AF65-F5344CB8AC3E}">
        <p14:creationId xmlns:p14="http://schemas.microsoft.com/office/powerpoint/2010/main" val="1263872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Analyzing successful WRAP implementations provides valuable insights into best practices and strategies that can be applied to support others in their recovery journeys.</a:t>
            </a:r>
          </a:p>
        </p:txBody>
      </p:sp>
      <p:sp>
        <p:nvSpPr>
          <p:cNvPr id="4" name="Slide Number Placeholder 3"/>
          <p:cNvSpPr>
            <a:spLocks noGrp="1"/>
          </p:cNvSpPr>
          <p:nvPr>
            <p:ph type="sldNum" sz="quarter" idx="5"/>
          </p:nvPr>
        </p:nvSpPr>
        <p:spPr/>
        <p:txBody>
          <a:bodyPr/>
          <a:lstStyle/>
          <a:p>
            <a:fld id="{F07FE708-D08D-47E1-B3FF-611EB50A951E}" type="slidenum">
              <a:rPr lang="en-US" smtClean="0"/>
              <a:t>20</a:t>
            </a:fld>
            <a:endParaRPr lang="en-US"/>
          </a:p>
        </p:txBody>
      </p:sp>
    </p:spTree>
    <p:extLst>
      <p:ext uri="{BB962C8B-B14F-4D97-AF65-F5344CB8AC3E}">
        <p14:creationId xmlns:p14="http://schemas.microsoft.com/office/powerpoint/2010/main" val="2290882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Research has shown that WRAP can significantly improve outcomes for formerly incarcerated individuals, leading to better mental health, increased stability, and successful reintegration into society.</a:t>
            </a:r>
          </a:p>
        </p:txBody>
      </p:sp>
      <p:sp>
        <p:nvSpPr>
          <p:cNvPr id="4" name="Slide Number Placeholder 3"/>
          <p:cNvSpPr>
            <a:spLocks noGrp="1"/>
          </p:cNvSpPr>
          <p:nvPr>
            <p:ph type="sldNum" sz="quarter" idx="5"/>
          </p:nvPr>
        </p:nvSpPr>
        <p:spPr/>
        <p:txBody>
          <a:bodyPr/>
          <a:lstStyle/>
          <a:p>
            <a:fld id="{F07FE708-D08D-47E1-B3FF-611EB50A951E}" type="slidenum">
              <a:rPr lang="en-US" smtClean="0"/>
              <a:t>21</a:t>
            </a:fld>
            <a:endParaRPr lang="en-US"/>
          </a:p>
        </p:txBody>
      </p:sp>
    </p:spTree>
    <p:extLst>
      <p:ext uri="{BB962C8B-B14F-4D97-AF65-F5344CB8AC3E}">
        <p14:creationId xmlns:p14="http://schemas.microsoft.com/office/powerpoint/2010/main" val="3740069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Wellness Recovery Action Plan is a powerful tool for individuals moving forward from incarceration. By understanding its components and implementing a personalized WRAP, individuals can navigate the challenges of reintegration and promote their overall well-being.</a:t>
            </a:r>
          </a:p>
        </p:txBody>
      </p:sp>
      <p:sp>
        <p:nvSpPr>
          <p:cNvPr id="4" name="Slide Number Placeholder 3"/>
          <p:cNvSpPr>
            <a:spLocks noGrp="1"/>
          </p:cNvSpPr>
          <p:nvPr>
            <p:ph type="sldNum" sz="quarter" idx="5"/>
          </p:nvPr>
        </p:nvSpPr>
        <p:spPr/>
        <p:txBody>
          <a:bodyPr/>
          <a:lstStyle/>
          <a:p>
            <a:fld id="{F07FE708-D08D-47E1-B3FF-611EB50A951E}" type="slidenum">
              <a:rPr lang="en-US" smtClean="0"/>
              <a:t>22</a:t>
            </a:fld>
            <a:endParaRPr lang="en-US"/>
          </a:p>
        </p:txBody>
      </p:sp>
    </p:spTree>
    <p:extLst>
      <p:ext uri="{BB962C8B-B14F-4D97-AF65-F5344CB8AC3E}">
        <p14:creationId xmlns:p14="http://schemas.microsoft.com/office/powerpoint/2010/main" val="3109520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WRAP is a self-designed plan that helps individuals take control of their wellness and recovery. It focuses on personal empowerment, resilience, and proactive strategies to improve mental health and well-being.</a:t>
            </a:r>
          </a:p>
        </p:txBody>
      </p:sp>
      <p:sp>
        <p:nvSpPr>
          <p:cNvPr id="4" name="Slide Number Placeholder 3"/>
          <p:cNvSpPr>
            <a:spLocks noGrp="1"/>
          </p:cNvSpPr>
          <p:nvPr>
            <p:ph type="sldNum" sz="quarter" idx="5"/>
          </p:nvPr>
        </p:nvSpPr>
        <p:spPr/>
        <p:txBody>
          <a:bodyPr/>
          <a:lstStyle/>
          <a:p>
            <a:fld id="{F07FE708-D08D-47E1-B3FF-611EB50A951E}" type="slidenum">
              <a:rPr lang="en-US" smtClean="0"/>
              <a:t>3</a:t>
            </a:fld>
            <a:endParaRPr lang="en-US"/>
          </a:p>
        </p:txBody>
      </p:sp>
    </p:spTree>
    <p:extLst>
      <p:ext uri="{BB962C8B-B14F-4D97-AF65-F5344CB8AC3E}">
        <p14:creationId xmlns:p14="http://schemas.microsoft.com/office/powerpoint/2010/main" val="1465395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WRAP stands for Wellness Recovery Action Plan. It provides a structured approach for individuals to identify their wellness needs and develop strategies to manage their mental health. The primary purpose is to empower individuals to maintain their recovery and well-being.</a:t>
            </a:r>
          </a:p>
        </p:txBody>
      </p:sp>
      <p:sp>
        <p:nvSpPr>
          <p:cNvPr id="4" name="Slide Number Placeholder 3"/>
          <p:cNvSpPr>
            <a:spLocks noGrp="1"/>
          </p:cNvSpPr>
          <p:nvPr>
            <p:ph type="sldNum" sz="quarter" idx="5"/>
          </p:nvPr>
        </p:nvSpPr>
        <p:spPr/>
        <p:txBody>
          <a:bodyPr/>
          <a:lstStyle/>
          <a:p>
            <a:fld id="{F07FE708-D08D-47E1-B3FF-611EB50A951E}" type="slidenum">
              <a:rPr lang="en-US" smtClean="0"/>
              <a:t>4</a:t>
            </a:fld>
            <a:endParaRPr lang="en-US"/>
          </a:p>
        </p:txBody>
      </p:sp>
    </p:spTree>
    <p:extLst>
      <p:ext uri="{BB962C8B-B14F-4D97-AF65-F5344CB8AC3E}">
        <p14:creationId xmlns:p14="http://schemas.microsoft.com/office/powerpoint/2010/main" val="88337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components of WRAP include understanding personal triggers, developing wellness tools, creating an action plan, and establishing a support system. Together, these components foster a holistic approach to recovery.</a:t>
            </a:r>
          </a:p>
        </p:txBody>
      </p:sp>
      <p:sp>
        <p:nvSpPr>
          <p:cNvPr id="4" name="Slide Number Placeholder 3"/>
          <p:cNvSpPr>
            <a:spLocks noGrp="1"/>
          </p:cNvSpPr>
          <p:nvPr>
            <p:ph type="sldNum" sz="quarter" idx="5"/>
          </p:nvPr>
        </p:nvSpPr>
        <p:spPr/>
        <p:txBody>
          <a:bodyPr/>
          <a:lstStyle/>
          <a:p>
            <a:fld id="{F07FE708-D08D-47E1-B3FF-611EB50A951E}" type="slidenum">
              <a:rPr lang="en-US" smtClean="0"/>
              <a:t>5</a:t>
            </a:fld>
            <a:endParaRPr lang="en-US"/>
          </a:p>
        </p:txBody>
      </p:sp>
    </p:spTree>
    <p:extLst>
      <p:ext uri="{BB962C8B-B14F-4D97-AF65-F5344CB8AC3E}">
        <p14:creationId xmlns:p14="http://schemas.microsoft.com/office/powerpoint/2010/main" val="3612269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Implementing a WRAP can lead to improved mental health, enhanced coping skills, greater self-awareness, and a stronger support network. It empowers individuals to take charge of their recovery process and fosters resilience.</a:t>
            </a:r>
          </a:p>
        </p:txBody>
      </p:sp>
      <p:sp>
        <p:nvSpPr>
          <p:cNvPr id="4" name="Slide Number Placeholder 3"/>
          <p:cNvSpPr>
            <a:spLocks noGrp="1"/>
          </p:cNvSpPr>
          <p:nvPr>
            <p:ph type="sldNum" sz="quarter" idx="5"/>
          </p:nvPr>
        </p:nvSpPr>
        <p:spPr/>
        <p:txBody>
          <a:bodyPr/>
          <a:lstStyle/>
          <a:p>
            <a:fld id="{F07FE708-D08D-47E1-B3FF-611EB50A951E}" type="slidenum">
              <a:rPr lang="en-US" smtClean="0"/>
              <a:t>6</a:t>
            </a:fld>
            <a:endParaRPr lang="en-US"/>
          </a:p>
        </p:txBody>
      </p:sp>
    </p:spTree>
    <p:extLst>
      <p:ext uri="{BB962C8B-B14F-4D97-AF65-F5344CB8AC3E}">
        <p14:creationId xmlns:p14="http://schemas.microsoft.com/office/powerpoint/2010/main" val="261003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Formerly incarcerated individuals often face significant challenges when reintegrating into society, including emotional and psychological difficulties, social reintegration issues, and barriers to employment.</a:t>
            </a:r>
          </a:p>
        </p:txBody>
      </p:sp>
      <p:sp>
        <p:nvSpPr>
          <p:cNvPr id="4" name="Slide Number Placeholder 3"/>
          <p:cNvSpPr>
            <a:spLocks noGrp="1"/>
          </p:cNvSpPr>
          <p:nvPr>
            <p:ph type="sldNum" sz="quarter" idx="5"/>
          </p:nvPr>
        </p:nvSpPr>
        <p:spPr/>
        <p:txBody>
          <a:bodyPr/>
          <a:lstStyle/>
          <a:p>
            <a:fld id="{F07FE708-D08D-47E1-B3FF-611EB50A951E}" type="slidenum">
              <a:rPr lang="en-US" smtClean="0"/>
              <a:t>7</a:t>
            </a:fld>
            <a:endParaRPr lang="en-US"/>
          </a:p>
        </p:txBody>
      </p:sp>
    </p:spTree>
    <p:extLst>
      <p:ext uri="{BB962C8B-B14F-4D97-AF65-F5344CB8AC3E}">
        <p14:creationId xmlns:p14="http://schemas.microsoft.com/office/powerpoint/2010/main" val="1612700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Social reintegration can be challenging due to stigma and strained relationships. Individuals may struggle to rebuild connections with family and friends, which are vital for support during recovery.</a:t>
            </a:r>
          </a:p>
        </p:txBody>
      </p:sp>
      <p:sp>
        <p:nvSpPr>
          <p:cNvPr id="4" name="Slide Number Placeholder 3"/>
          <p:cNvSpPr>
            <a:spLocks noGrp="1"/>
          </p:cNvSpPr>
          <p:nvPr>
            <p:ph type="sldNum" sz="quarter" idx="5"/>
          </p:nvPr>
        </p:nvSpPr>
        <p:spPr/>
        <p:txBody>
          <a:bodyPr/>
          <a:lstStyle/>
          <a:p>
            <a:fld id="{F07FE708-D08D-47E1-B3FF-611EB50A951E}" type="slidenum">
              <a:rPr lang="en-US" smtClean="0"/>
              <a:t>8</a:t>
            </a:fld>
            <a:endParaRPr lang="en-US"/>
          </a:p>
        </p:txBody>
      </p:sp>
    </p:spTree>
    <p:extLst>
      <p:ext uri="{BB962C8B-B14F-4D97-AF65-F5344CB8AC3E}">
        <p14:creationId xmlns:p14="http://schemas.microsoft.com/office/powerpoint/2010/main" val="1938027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Finding stable employment can be difficult for formerly incarcerated individuals due to criminal records and lack of job skills. Financial instability often exacerbates the challenges of reintegration.</a:t>
            </a:r>
          </a:p>
        </p:txBody>
      </p:sp>
      <p:sp>
        <p:nvSpPr>
          <p:cNvPr id="4" name="Slide Number Placeholder 3"/>
          <p:cNvSpPr>
            <a:spLocks noGrp="1"/>
          </p:cNvSpPr>
          <p:nvPr>
            <p:ph type="sldNum" sz="quarter" idx="5"/>
          </p:nvPr>
        </p:nvSpPr>
        <p:spPr/>
        <p:txBody>
          <a:bodyPr/>
          <a:lstStyle/>
          <a:p>
            <a:fld id="{F07FE708-D08D-47E1-B3FF-611EB50A951E}" type="slidenum">
              <a:rPr lang="en-US" smtClean="0"/>
              <a:t>9</a:t>
            </a:fld>
            <a:endParaRPr lang="en-US"/>
          </a:p>
        </p:txBody>
      </p:sp>
    </p:spTree>
    <p:extLst>
      <p:ext uri="{BB962C8B-B14F-4D97-AF65-F5344CB8AC3E}">
        <p14:creationId xmlns:p14="http://schemas.microsoft.com/office/powerpoint/2010/main" val="738334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3/20/2025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74801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3/20/2025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49408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3/20/2025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345267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3/20/2025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7841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3/20/2025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80918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3/20/2025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766941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3/20/2025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35836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3/20/2025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44862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3/20/2025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856027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3/20/2025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884160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3/20/2025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794674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3/20/2025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67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BF1184-05D6-BEAD-EE71-51212FBED1A6}"/>
              </a:ext>
            </a:extLst>
          </p:cNvPr>
          <p:cNvSpPr>
            <a:spLocks noGrp="1"/>
          </p:cNvSpPr>
          <p:nvPr>
            <p:ph type="ctrTitle"/>
          </p:nvPr>
        </p:nvSpPr>
        <p:spPr>
          <a:xfrm>
            <a:off x="703400" y="899025"/>
            <a:ext cx="4917754" cy="3792926"/>
          </a:xfrm>
        </p:spPr>
        <p:txBody>
          <a:bodyPr>
            <a:normAutofit/>
          </a:bodyPr>
          <a:lstStyle/>
          <a:p>
            <a:pPr>
              <a:lnSpc>
                <a:spcPct val="90000"/>
              </a:lnSpc>
            </a:pPr>
            <a:r>
              <a:rPr lang="en-US" sz="4600" dirty="0"/>
              <a:t>Wellness Recovery Action Plan: Moving Forward From Incarceration</a:t>
            </a:r>
          </a:p>
        </p:txBody>
      </p:sp>
      <p:sp>
        <p:nvSpPr>
          <p:cNvPr id="3" name="Subtitle 2">
            <a:extLst>
              <a:ext uri="{FF2B5EF4-FFF2-40B4-BE49-F238E27FC236}">
                <a16:creationId xmlns:a16="http://schemas.microsoft.com/office/drawing/2014/main" id="{48DACC85-23F9-69C2-5298-6AA61EBA6E43}"/>
              </a:ext>
            </a:extLst>
          </p:cNvPr>
          <p:cNvSpPr>
            <a:spLocks noGrp="1"/>
          </p:cNvSpPr>
          <p:nvPr>
            <p:ph type="subTitle" idx="1"/>
          </p:nvPr>
        </p:nvSpPr>
        <p:spPr>
          <a:xfrm>
            <a:off x="721688" y="4778479"/>
            <a:ext cx="4435882" cy="1101160"/>
          </a:xfrm>
        </p:spPr>
        <p:txBody>
          <a:bodyPr>
            <a:normAutofit/>
          </a:bodyPr>
          <a:lstStyle/>
          <a:p>
            <a:r>
              <a:rPr lang="en-US"/>
              <a:t>Supporting successful transitions to a healthy life</a:t>
            </a:r>
          </a:p>
        </p:txBody>
      </p:sp>
      <p:cxnSp>
        <p:nvCxnSpPr>
          <p:cNvPr id="11" name="Straight Connector 1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76813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F2B36B-4D1C-9E0A-B17B-23D805AECA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768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untry road with sun on horizon">
            <a:extLst>
              <a:ext uri="{FF2B5EF4-FFF2-40B4-BE49-F238E27FC236}">
                <a16:creationId xmlns:a16="http://schemas.microsoft.com/office/drawing/2014/main" id="{18483930-0E7B-4924-B89E-985E6C283D09}"/>
              </a:ext>
            </a:extLst>
          </p:cNvPr>
          <p:cNvPicPr>
            <a:picLocks noChangeAspect="1"/>
          </p:cNvPicPr>
          <p:nvPr/>
        </p:nvPicPr>
        <p:blipFill>
          <a:blip r:embed="rId3"/>
          <a:srcRect l="184" r="2883" b="4"/>
          <a:stretch/>
        </p:blipFill>
        <p:spPr>
          <a:xfrm>
            <a:off x="6217920" y="723901"/>
            <a:ext cx="5244454" cy="5410200"/>
          </a:xfrm>
          <a:prstGeom prst="rect">
            <a:avLst/>
          </a:prstGeom>
        </p:spPr>
      </p:pic>
    </p:spTree>
    <p:extLst>
      <p:ext uri="{BB962C8B-B14F-4D97-AF65-F5344CB8AC3E}">
        <p14:creationId xmlns:p14="http://schemas.microsoft.com/office/powerpoint/2010/main" val="338147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302034E1-DF74-D50E-2072-08766689A805}"/>
              </a:ext>
            </a:extLst>
          </p:cNvPr>
          <p:cNvSpPr>
            <a:spLocks noGrp="1"/>
          </p:cNvSpPr>
          <p:nvPr>
            <p:ph type="ctrTitle"/>
          </p:nvPr>
        </p:nvSpPr>
        <p:spPr>
          <a:xfrm>
            <a:off x="695324" y="1145308"/>
            <a:ext cx="7600263" cy="4860947"/>
          </a:xfrm>
        </p:spPr>
        <p:txBody>
          <a:bodyPr anchor="b">
            <a:normAutofit/>
          </a:bodyPr>
          <a:lstStyle/>
          <a:p>
            <a:pPr>
              <a:lnSpc>
                <a:spcPct val="90000"/>
              </a:lnSpc>
            </a:pPr>
            <a:r>
              <a:rPr lang="en-US" sz="6500"/>
              <a:t>Creating a Personalized WRAP for Post-Incarceration Recovery</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967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E696AC-B65E-FEBA-A243-FB789D973529}"/>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a:t>Assessing Individual Needs and Goals</a:t>
            </a:r>
          </a:p>
        </p:txBody>
      </p:sp>
      <p:pic>
        <p:nvPicPr>
          <p:cNvPr id="5" name="Content Placeholder 4" descr="Dart and ,,Goal&quot; on pink background">
            <a:extLst>
              <a:ext uri="{FF2B5EF4-FFF2-40B4-BE49-F238E27FC236}">
                <a16:creationId xmlns:a16="http://schemas.microsoft.com/office/drawing/2014/main" id="{9705C165-9840-49E6-BC49-D78149D1D734}"/>
              </a:ext>
            </a:extLst>
          </p:cNvPr>
          <p:cNvPicPr>
            <a:picLocks noGrp="1" noChangeAspect="1"/>
          </p:cNvPicPr>
          <p:nvPr>
            <p:ph sz="half" idx="1"/>
          </p:nvPr>
        </p:nvPicPr>
        <p:blipFill>
          <a:blip r:embed="rId3"/>
          <a:srcRect l="32721" r="26447" b="2"/>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E74CA30-EF46-EE05-887B-879CEB782F9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en-US" sz="1400" b="1"/>
              <a:t>Personal Needs Assessment</a:t>
            </a:r>
          </a:p>
          <a:p>
            <a:pPr marL="0" lvl="1" indent="0">
              <a:buNone/>
            </a:pPr>
            <a:r>
              <a:rPr lang="en-US" sz="1400"/>
              <a:t>Assessing personal needs is crucial for understanding what areas require support and focus during recovery.</a:t>
            </a:r>
          </a:p>
          <a:p>
            <a:pPr marL="0" indent="0">
              <a:spcBef>
                <a:spcPts val="2500"/>
              </a:spcBef>
              <a:buNone/>
            </a:pPr>
            <a:r>
              <a:rPr lang="en-US" sz="1400" b="1"/>
              <a:t>Identifying Strengths</a:t>
            </a:r>
          </a:p>
          <a:p>
            <a:pPr marL="0" lvl="1" indent="0">
              <a:buNone/>
            </a:pPr>
            <a:r>
              <a:rPr lang="en-US" sz="1400"/>
              <a:t>Recognizing individual strengths plays a vital role in the recovery process, empowering individuals to utilize their skills effectively.</a:t>
            </a:r>
          </a:p>
          <a:p>
            <a:pPr marL="0" indent="0">
              <a:spcBef>
                <a:spcPts val="2500"/>
              </a:spcBef>
              <a:buNone/>
            </a:pPr>
            <a:r>
              <a:rPr lang="en-US" sz="1400" b="1"/>
              <a:t>Setting Recovery Goals</a:t>
            </a:r>
          </a:p>
          <a:p>
            <a:pPr marL="0" lvl="1" indent="0">
              <a:buNone/>
            </a:pPr>
            <a:r>
              <a:rPr lang="en-US" sz="1400"/>
              <a:t>Establishing clear recovery goals helps individuals maintain focus and motivation throughout their journey.</a:t>
            </a:r>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297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73E3EE-8390-39F8-4FE2-3F544659B605}"/>
              </a:ext>
            </a:extLst>
          </p:cNvPr>
          <p:cNvSpPr>
            <a:spLocks noGrp="1"/>
          </p:cNvSpPr>
          <p:nvPr>
            <p:ph type="title"/>
          </p:nvPr>
        </p:nvSpPr>
        <p:spPr>
          <a:xfrm>
            <a:off x="704087" y="914400"/>
            <a:ext cx="4041648" cy="1928741"/>
          </a:xfrm>
        </p:spPr>
        <p:txBody>
          <a:bodyPr vert="horz" lIns="91440" tIns="45720" rIns="91440" bIns="45720" rtlCol="0" anchor="t">
            <a:normAutofit/>
          </a:bodyPr>
          <a:lstStyle/>
          <a:p>
            <a:r>
              <a:rPr lang="en-US" sz="3700"/>
              <a:t>Developing Wellness Tools and Strategies</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This is a close up photo in the studio of women's yoga and fitness equipment with a retro silver alarm clock and pink tape measure photographed on a white background">
            <a:extLst>
              <a:ext uri="{FF2B5EF4-FFF2-40B4-BE49-F238E27FC236}">
                <a16:creationId xmlns:a16="http://schemas.microsoft.com/office/drawing/2014/main" id="{69BC06D4-77F8-44BD-B23C-FA686E47300E}"/>
              </a:ext>
            </a:extLst>
          </p:cNvPr>
          <p:cNvPicPr>
            <a:picLocks noGrp="1" noChangeAspect="1"/>
          </p:cNvPicPr>
          <p:nvPr>
            <p:ph sz="half" idx="1"/>
          </p:nvPr>
        </p:nvPicPr>
        <p:blipFill>
          <a:blip r:embed="rId3"/>
          <a:srcRect l="12822" r="10258" b="-4"/>
          <a:stretch/>
        </p:blipFill>
        <p:spPr>
          <a:xfrm>
            <a:off x="804672" y="3044952"/>
            <a:ext cx="3941064" cy="2971800"/>
          </a:xfrm>
          <a:prstGeom prst="rect">
            <a:avLst/>
          </a:prstGeom>
        </p:spPr>
      </p:pic>
      <p:sp>
        <p:nvSpPr>
          <p:cNvPr id="4" name="Content Placeholder 3">
            <a:extLst>
              <a:ext uri="{FF2B5EF4-FFF2-40B4-BE49-F238E27FC236}">
                <a16:creationId xmlns:a16="http://schemas.microsoft.com/office/drawing/2014/main" id="{98A2E39E-C04B-9399-F8A7-7B63F1D15C0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30952" y="968377"/>
            <a:ext cx="6144768" cy="5006436"/>
          </a:xfrm>
        </p:spPr>
        <p:txBody>
          <a:bodyPr>
            <a:normAutofit/>
          </a:bodyPr>
          <a:lstStyle/>
          <a:p>
            <a:pPr marL="0" indent="0">
              <a:spcBef>
                <a:spcPts val="2500"/>
              </a:spcBef>
              <a:buNone/>
            </a:pPr>
            <a:r>
              <a:rPr lang="en-US" sz="1400" b="1"/>
              <a:t>Identifying Wellness Needs</a:t>
            </a:r>
          </a:p>
          <a:p>
            <a:pPr marL="0" lvl="1" indent="0">
              <a:buNone/>
            </a:pPr>
            <a:r>
              <a:rPr lang="en-US" sz="1400"/>
              <a:t>Recognizing personal wellness needs is the first step in developing effective strategies tailored to individual requirements.</a:t>
            </a:r>
          </a:p>
          <a:p>
            <a:pPr marL="0" indent="0">
              <a:spcBef>
                <a:spcPts val="2500"/>
              </a:spcBef>
              <a:buNone/>
            </a:pPr>
            <a:r>
              <a:rPr lang="en-US" sz="1400" b="1"/>
              <a:t>Coping Techniques Development</a:t>
            </a:r>
          </a:p>
          <a:p>
            <a:pPr marL="0" lvl="1" indent="0">
              <a:buNone/>
            </a:pPr>
            <a:r>
              <a:rPr lang="en-US" sz="1400"/>
              <a:t>Individuals can create specific coping techniques that resonate with them, helping to manage stress and emotional challenges.</a:t>
            </a:r>
          </a:p>
          <a:p>
            <a:pPr marL="0" indent="0">
              <a:spcBef>
                <a:spcPts val="2500"/>
              </a:spcBef>
              <a:buNone/>
            </a:pPr>
            <a:r>
              <a:rPr lang="en-US" sz="1400" b="1"/>
              <a:t>Lifestyle Changes</a:t>
            </a:r>
          </a:p>
          <a:p>
            <a:pPr marL="0" lvl="1" indent="0">
              <a:buNone/>
            </a:pPr>
            <a:r>
              <a:rPr lang="en-US" sz="1400"/>
              <a:t>Making positive lifestyle changes can enhance overall wellness, including nutritious eating, regular exercise, and adequate sleep.</a:t>
            </a:r>
          </a:p>
          <a:p>
            <a:pPr marL="0" indent="0">
              <a:spcBef>
                <a:spcPts val="2500"/>
              </a:spcBef>
              <a:buNone/>
            </a:pPr>
            <a:r>
              <a:rPr lang="en-US" sz="1400" b="1"/>
              <a:t>Self-Care Practices</a:t>
            </a:r>
          </a:p>
          <a:p>
            <a:pPr marL="0" lvl="1" indent="0">
              <a:buNone/>
            </a:pPr>
            <a:r>
              <a:rPr lang="en-US" sz="1400"/>
              <a:t>Incorporating self-care practices into daily routines is essential for maintaining mental and physical health.</a:t>
            </a:r>
          </a:p>
        </p:txBody>
      </p:sp>
      <p:cxnSp>
        <p:nvCxnSpPr>
          <p:cNvPr id="18" name="Straight Connector 17">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83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6B761-81C9-07BC-885A-F34197BC5739}"/>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a:t>Establishing a Support Network</a:t>
            </a:r>
          </a:p>
        </p:txBody>
      </p:sp>
      <p:pic>
        <p:nvPicPr>
          <p:cNvPr id="5" name="Content Placeholder 4" descr="Top shot of a representation of networks with stick figures.">
            <a:extLst>
              <a:ext uri="{FF2B5EF4-FFF2-40B4-BE49-F238E27FC236}">
                <a16:creationId xmlns:a16="http://schemas.microsoft.com/office/drawing/2014/main" id="{57636EDA-249A-447B-86F1-0E50ADFF6827}"/>
              </a:ext>
            </a:extLst>
          </p:cNvPr>
          <p:cNvPicPr>
            <a:picLocks noGrp="1" noChangeAspect="1"/>
          </p:cNvPicPr>
          <p:nvPr>
            <p:ph sz="half" idx="1"/>
          </p:nvPr>
        </p:nvPicPr>
        <p:blipFill>
          <a:blip r:embed="rId3"/>
          <a:srcRect l="40510" r="18809" b="-1"/>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063F433F-5AB4-96FC-CE4D-40B3F21E97D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en-US" sz="1400" b="1"/>
              <a:t>Importance of Support Networks</a:t>
            </a:r>
          </a:p>
          <a:p>
            <a:pPr marL="0" lvl="1" indent="0">
              <a:buNone/>
            </a:pPr>
            <a:r>
              <a:rPr lang="en-US" sz="1400"/>
              <a:t>A robust support network is crucial for successful recovery, providing emotional and practical assistance.</a:t>
            </a:r>
          </a:p>
          <a:p>
            <a:pPr marL="0" indent="0">
              <a:spcBef>
                <a:spcPts val="2500"/>
              </a:spcBef>
              <a:buNone/>
            </a:pPr>
            <a:r>
              <a:rPr lang="en-US" sz="1400" b="1"/>
              <a:t>Components of a Support System</a:t>
            </a:r>
          </a:p>
          <a:p>
            <a:pPr marL="0" lvl="1" indent="0">
              <a:buNone/>
            </a:pPr>
            <a:r>
              <a:rPr lang="en-US" sz="1400"/>
              <a:t>Support systems can include family, friends, support groups, and mental health professionals, each providing unique benefits.</a:t>
            </a:r>
          </a:p>
          <a:p>
            <a:pPr marL="0" indent="0">
              <a:spcBef>
                <a:spcPts val="2500"/>
              </a:spcBef>
              <a:buNone/>
            </a:pPr>
            <a:r>
              <a:rPr lang="en-US" sz="1400" b="1"/>
              <a:t>Guidance and Encouragement</a:t>
            </a:r>
          </a:p>
          <a:p>
            <a:pPr marL="0" lvl="1" indent="0">
              <a:buNone/>
            </a:pPr>
            <a:r>
              <a:rPr lang="en-US" sz="1400"/>
              <a:t>Support networks offer guidance and encouragement, fostering resilience and promoting positive recovery outcomes.</a:t>
            </a:r>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667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E37F980C-0238-29D5-0353-D26E417CC82E}"/>
              </a:ext>
            </a:extLst>
          </p:cNvPr>
          <p:cNvSpPr>
            <a:spLocks noGrp="1"/>
          </p:cNvSpPr>
          <p:nvPr>
            <p:ph type="ctrTitle"/>
          </p:nvPr>
        </p:nvSpPr>
        <p:spPr>
          <a:xfrm>
            <a:off x="695324" y="1145308"/>
            <a:ext cx="7600263" cy="4860947"/>
          </a:xfrm>
        </p:spPr>
        <p:txBody>
          <a:bodyPr anchor="b">
            <a:normAutofit/>
          </a:bodyPr>
          <a:lstStyle/>
          <a:p>
            <a:r>
              <a:rPr lang="en-US" sz="7600"/>
              <a:t>Implementing and Monitoring the WRAP</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217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DCDF9A-FE39-A879-A0BC-89FF40EA13EB}"/>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a:t>Setting Realistic and Achievable Milestones</a:t>
            </a:r>
          </a:p>
        </p:txBody>
      </p:sp>
      <p:pic>
        <p:nvPicPr>
          <p:cNvPr id="5" name="Content Placeholder 4" descr="Two different paths formed by white ladders reaching the same red bull's eye targets on blue wall.  Horizontal composition with copy space. Success, partnership and strategy concept.">
            <a:extLst>
              <a:ext uri="{FF2B5EF4-FFF2-40B4-BE49-F238E27FC236}">
                <a16:creationId xmlns:a16="http://schemas.microsoft.com/office/drawing/2014/main" id="{228F1716-3CCC-4C54-9B92-D1BCEF43E00A}"/>
              </a:ext>
            </a:extLst>
          </p:cNvPr>
          <p:cNvPicPr>
            <a:picLocks noGrp="1" noChangeAspect="1"/>
          </p:cNvPicPr>
          <p:nvPr>
            <p:ph sz="half" idx="1"/>
          </p:nvPr>
        </p:nvPicPr>
        <p:blipFill>
          <a:blip r:embed="rId3"/>
          <a:srcRect l="31574" r="31111"/>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CCA9BF6-8635-7FE2-92E9-4DB124D1787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en-US" sz="1400" b="1"/>
              <a:t>Importance of Milestones</a:t>
            </a:r>
          </a:p>
          <a:p>
            <a:pPr marL="0" lvl="1" indent="0">
              <a:buNone/>
            </a:pPr>
            <a:r>
              <a:rPr lang="en-US" sz="1400"/>
              <a:t>Setting achievable milestones is crucial for guiding the recovery journey and measuring progress effectively.</a:t>
            </a:r>
          </a:p>
          <a:p>
            <a:pPr marL="0" indent="0">
              <a:spcBef>
                <a:spcPts val="2500"/>
              </a:spcBef>
              <a:buNone/>
            </a:pPr>
            <a:r>
              <a:rPr lang="en-US" sz="1400" b="1"/>
              <a:t>Breaking Down Goals</a:t>
            </a:r>
          </a:p>
          <a:p>
            <a:pPr marL="0" lvl="1" indent="0">
              <a:buNone/>
            </a:pPr>
            <a:r>
              <a:rPr lang="en-US" sz="1400"/>
              <a:t>Dividing larger goals into smaller, manageable steps can significantly enhance motivation and the likelihood of success.</a:t>
            </a:r>
          </a:p>
          <a:p>
            <a:pPr marL="0" indent="0">
              <a:spcBef>
                <a:spcPts val="2500"/>
              </a:spcBef>
              <a:buNone/>
            </a:pPr>
            <a:r>
              <a:rPr lang="en-US" sz="1400" b="1"/>
              <a:t>Enhancing Motivation</a:t>
            </a:r>
          </a:p>
          <a:p>
            <a:pPr marL="0" lvl="1" indent="0">
              <a:buNone/>
            </a:pPr>
            <a:r>
              <a:rPr lang="en-US" sz="1400"/>
              <a:t>Achievable milestones can boost motivation by providing a clear pathway and celebrating small successes along the way.</a:t>
            </a:r>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9790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21C84775-EA36-7B02-5744-959B25E217D0}"/>
              </a:ext>
            </a:extLst>
          </p:cNvPr>
          <p:cNvSpPr>
            <a:spLocks noGrp="1"/>
          </p:cNvSpPr>
          <p:nvPr>
            <p:ph type="title"/>
          </p:nvPr>
        </p:nvSpPr>
        <p:spPr>
          <a:xfrm>
            <a:off x="702129" y="914760"/>
            <a:ext cx="2806615" cy="3543764"/>
          </a:xfrm>
        </p:spPr>
        <p:txBody>
          <a:bodyPr>
            <a:normAutofit/>
          </a:bodyPr>
          <a:lstStyle/>
          <a:p>
            <a:r>
              <a:rPr lang="en-US" sz="3600"/>
              <a:t>Techniques for Self-Monitoring and Evaluation</a:t>
            </a:r>
          </a:p>
        </p:txBody>
      </p:sp>
      <p:cxnSp>
        <p:nvCxnSpPr>
          <p:cNvPr id="11" name="Straight Connector 10">
            <a:extLst>
              <a:ext uri="{FF2B5EF4-FFF2-40B4-BE49-F238E27FC236}">
                <a16:creationId xmlns:a16="http://schemas.microsoft.com/office/drawing/2014/main" id="{22F20000-FD86-48F6-9363-FEC90C932D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72AE332-6ACA-45BE-875F-91A291D4A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4">
            <a:extLst>
              <a:ext uri="{FF2B5EF4-FFF2-40B4-BE49-F238E27FC236}">
                <a16:creationId xmlns:a16="http://schemas.microsoft.com/office/drawing/2014/main" id="{3E3754E8-78DF-4EA2-9527-0D527A67A5DC}"/>
              </a:ext>
            </a:extLst>
          </p:cNvPr>
          <p:cNvGraphicFramePr>
            <a:graphicFrameLocks noGrp="1"/>
          </p:cNvGraphicFramePr>
          <p:nvPr>
            <p:ph idx="1"/>
            <p:extLst>
              <p:ext uri="{D42A27DB-BD31-4B8C-83A1-F6EECF244321}">
                <p14:modId xmlns:p14="http://schemas.microsoft.com/office/powerpoint/2010/main" val="7943521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3902149" y="978558"/>
          <a:ext cx="7591859" cy="5091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19739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8C29D-EB12-93F8-1625-171ECF0930C3}"/>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a:t>Adjusting the Plan as Needed</a:t>
            </a:r>
          </a:p>
        </p:txBody>
      </p:sp>
      <p:pic>
        <p:nvPicPr>
          <p:cNvPr id="5" name="Content Placeholder 4" descr="A road comes to an abrupt stop">
            <a:extLst>
              <a:ext uri="{FF2B5EF4-FFF2-40B4-BE49-F238E27FC236}">
                <a16:creationId xmlns:a16="http://schemas.microsoft.com/office/drawing/2014/main" id="{46AAC39C-3ABA-46C7-AE21-2D346F4564C7}"/>
              </a:ext>
            </a:extLst>
          </p:cNvPr>
          <p:cNvPicPr>
            <a:picLocks noGrp="1" noChangeAspect="1"/>
          </p:cNvPicPr>
          <p:nvPr>
            <p:ph sz="half" idx="1"/>
          </p:nvPr>
        </p:nvPicPr>
        <p:blipFill>
          <a:blip r:embed="rId3"/>
          <a:srcRect l="32209" r="26958" b="2"/>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80737D1-B0EC-E749-B337-B7C4FB8FF0F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en-US" sz="1400" b="1"/>
              <a:t>Importance of Flexibility</a:t>
            </a:r>
          </a:p>
          <a:p>
            <a:pPr marL="0" lvl="1" indent="0">
              <a:buNone/>
            </a:pPr>
            <a:r>
              <a:rPr lang="en-US" sz="1400"/>
              <a:t>Flexibility is crucial in the WRAP process for adapting to new challenges and circumstances in recovery.</a:t>
            </a:r>
          </a:p>
          <a:p>
            <a:pPr marL="0" indent="0">
              <a:spcBef>
                <a:spcPts val="2500"/>
              </a:spcBef>
              <a:buNone/>
            </a:pPr>
            <a:r>
              <a:rPr lang="en-US" sz="1400" b="1"/>
              <a:t>Adapting to Challenges</a:t>
            </a:r>
          </a:p>
          <a:p>
            <a:pPr marL="0" lvl="1" indent="0">
              <a:buNone/>
            </a:pPr>
            <a:r>
              <a:rPr lang="en-US" sz="1400"/>
              <a:t>Being open to change allows individuals to navigate challenges effectively and maintain progress in their recovery journey.</a:t>
            </a:r>
          </a:p>
          <a:p>
            <a:pPr marL="0" indent="0">
              <a:spcBef>
                <a:spcPts val="2500"/>
              </a:spcBef>
              <a:buNone/>
            </a:pPr>
            <a:r>
              <a:rPr lang="en-US" sz="1400" b="1"/>
              <a:t>Continuous Progress</a:t>
            </a:r>
          </a:p>
          <a:p>
            <a:pPr marL="0" lvl="1" indent="0">
              <a:buNone/>
            </a:pPr>
            <a:r>
              <a:rPr lang="en-US" sz="1400"/>
              <a:t>Regularly adjusting plans ensures that individuals can continue to progress in their recovery despite unforeseen changes.</a:t>
            </a:r>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672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935C8B02-A834-6611-5CF1-CFCD8328AA98}"/>
              </a:ext>
            </a:extLst>
          </p:cNvPr>
          <p:cNvSpPr>
            <a:spLocks noGrp="1"/>
          </p:cNvSpPr>
          <p:nvPr>
            <p:ph type="ctrTitle"/>
          </p:nvPr>
        </p:nvSpPr>
        <p:spPr>
          <a:xfrm>
            <a:off x="695324" y="1145308"/>
            <a:ext cx="7600263" cy="4860947"/>
          </a:xfrm>
        </p:spPr>
        <p:txBody>
          <a:bodyPr anchor="b">
            <a:normAutofit/>
          </a:bodyPr>
          <a:lstStyle/>
          <a:p>
            <a:r>
              <a:rPr lang="en-US" sz="7600"/>
              <a:t>Success Stories and Case Studies</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850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EE6ED4-993A-D32F-51D1-7D88D0024B12}"/>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a:t>Inspiring Recovery Journeys</a:t>
            </a:r>
          </a:p>
        </p:txBody>
      </p:sp>
      <p:pic>
        <p:nvPicPr>
          <p:cNvPr id="5" name="Content Placeholder 4" descr="Six children joins hands together at the sunset.">
            <a:extLst>
              <a:ext uri="{FF2B5EF4-FFF2-40B4-BE49-F238E27FC236}">
                <a16:creationId xmlns:a16="http://schemas.microsoft.com/office/drawing/2014/main" id="{206E6A0C-D4F8-4D29-A8E9-1AC7A9A33FA3}"/>
              </a:ext>
            </a:extLst>
          </p:cNvPr>
          <p:cNvPicPr>
            <a:picLocks noGrp="1" noChangeAspect="1"/>
          </p:cNvPicPr>
          <p:nvPr>
            <p:ph sz="half" idx="1"/>
          </p:nvPr>
        </p:nvPicPr>
        <p:blipFill>
          <a:blip r:embed="rId3"/>
          <a:srcRect l="25900" r="33268" b="2"/>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F89F51D-EEF8-EB4F-2E4D-B172CC0FFAA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en-US" sz="1400" b="1"/>
              <a:t>Successful Navigation of Challenges</a:t>
            </a:r>
          </a:p>
          <a:p>
            <a:pPr marL="0" lvl="1" indent="0">
              <a:buNone/>
            </a:pPr>
            <a:r>
              <a:rPr lang="en-US" sz="1400"/>
              <a:t>Individuals have shown resilience in overcoming post-incarceration challenges, highlighting the strength of the human spirit.</a:t>
            </a:r>
          </a:p>
          <a:p>
            <a:pPr marL="0" indent="0">
              <a:spcBef>
                <a:spcPts val="2500"/>
              </a:spcBef>
              <a:buNone/>
            </a:pPr>
            <a:r>
              <a:rPr lang="en-US" sz="1400" b="1"/>
              <a:t>Role of WRAP</a:t>
            </a:r>
          </a:p>
          <a:p>
            <a:pPr marL="0" lvl="1" indent="0">
              <a:buNone/>
            </a:pPr>
            <a:r>
              <a:rPr lang="en-US" sz="1400"/>
              <a:t>The WRAP program has been instrumental in guiding individuals through their recovery journeys, providing support and structure.</a:t>
            </a:r>
          </a:p>
          <a:p>
            <a:pPr marL="0" indent="0">
              <a:spcBef>
                <a:spcPts val="2500"/>
              </a:spcBef>
              <a:buNone/>
            </a:pPr>
            <a:r>
              <a:rPr lang="en-US" sz="1400" b="1"/>
              <a:t>Reintegration into Society</a:t>
            </a:r>
          </a:p>
          <a:p>
            <a:pPr marL="0" lvl="1" indent="0">
              <a:buNone/>
            </a:pPr>
            <a:r>
              <a:rPr lang="en-US" sz="1400"/>
              <a:t>These recovery journeys illustrate the potential for successful reintegration into society, fostering hope and inspiration.</a:t>
            </a:r>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204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C9F94E-218C-9A75-7AD4-3DE6B9B7207D}"/>
              </a:ext>
            </a:extLst>
          </p:cNvPr>
          <p:cNvSpPr>
            <a:spLocks noGrp="1"/>
          </p:cNvSpPr>
          <p:nvPr>
            <p:ph type="title"/>
          </p:nvPr>
        </p:nvSpPr>
        <p:spPr>
          <a:xfrm>
            <a:off x="704088" y="914401"/>
            <a:ext cx="6766560" cy="1307592"/>
          </a:xfrm>
        </p:spPr>
        <p:txBody>
          <a:bodyPr vert="horz" lIns="91440" tIns="45720" rIns="91440" bIns="45720" rtlCol="0" anchor="t">
            <a:normAutofit/>
          </a:bodyPr>
          <a:lstStyle/>
          <a:p>
            <a:r>
              <a:rPr lang="en-US"/>
              <a:t>Agenda for Today</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836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6E1456A0-96CC-9406-B4AC-0084A92F5C2D}"/>
              </a:ext>
            </a:extLst>
          </p:cNvPr>
          <p:cNvSpPr>
            <a:spLocks noGrp="1"/>
          </p:cNvSpPr>
          <p:nvPr>
            <p:ph sz="half" idx="2"/>
          </p:nvPr>
        </p:nvSpPr>
        <p:spPr>
          <a:xfrm>
            <a:off x="704088" y="2221994"/>
            <a:ext cx="6766560" cy="3739896"/>
          </a:xfrm>
        </p:spPr>
        <p:txBody>
          <a:bodyPr vert="horz" lIns="91440" tIns="45720" rIns="91440" bIns="45720" rtlCol="0">
            <a:normAutofit/>
          </a:bodyPr>
          <a:lstStyle/>
          <a:p>
            <a:r>
              <a:rPr lang="en-US"/>
              <a:t>Understanding Wellness Recovery Action Plans (WRAP)</a:t>
            </a:r>
          </a:p>
          <a:p>
            <a:r>
              <a:rPr lang="en-US"/>
              <a:t>Challenges Faced by Formerly Incarcerated Individuals</a:t>
            </a:r>
          </a:p>
          <a:p>
            <a:r>
              <a:rPr lang="en-US"/>
              <a:t>Creating a Personalized WRAP for Post-Incarceration Recovery</a:t>
            </a:r>
          </a:p>
          <a:p>
            <a:r>
              <a:rPr lang="en-US"/>
              <a:t>Implementing and Monitoring the WRAP</a:t>
            </a:r>
          </a:p>
          <a:p>
            <a:r>
              <a:rPr lang="en-US"/>
              <a:t>Success Stories and Case Studies</a:t>
            </a:r>
          </a:p>
        </p:txBody>
      </p:sp>
      <p:cxnSp>
        <p:nvCxnSpPr>
          <p:cNvPr id="18" name="Straight Connector 17">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4768"/>
            <a:ext cx="6583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Directly above view of green dumbbell, measure tape, weekdays on a notepad with a pencil, gray shoes and green mat on wooden background.">
            <a:extLst>
              <a:ext uri="{FF2B5EF4-FFF2-40B4-BE49-F238E27FC236}">
                <a16:creationId xmlns:a16="http://schemas.microsoft.com/office/drawing/2014/main" id="{FE930032-3502-4528-B861-F2FB3FBA5555}"/>
              </a:ext>
            </a:extLst>
          </p:cNvPr>
          <p:cNvPicPr>
            <a:picLocks noGrp="1" noChangeAspect="1"/>
          </p:cNvPicPr>
          <p:nvPr>
            <p:ph sz="half" idx="1"/>
          </p:nvPr>
        </p:nvPicPr>
        <p:blipFill>
          <a:blip r:embed="rId3"/>
          <a:srcRect l="37774" r="22546" b="-1"/>
          <a:stretch/>
        </p:blipFill>
        <p:spPr>
          <a:xfrm>
            <a:off x="8115300" y="10"/>
            <a:ext cx="4076700" cy="6857990"/>
          </a:xfrm>
          <a:prstGeom prst="rect">
            <a:avLst/>
          </a:prstGeom>
        </p:spPr>
      </p:pic>
    </p:spTree>
    <p:extLst>
      <p:ext uri="{BB962C8B-B14F-4D97-AF65-F5344CB8AC3E}">
        <p14:creationId xmlns:p14="http://schemas.microsoft.com/office/powerpoint/2010/main" val="479428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6C6091-8CD1-71E6-2F82-5B979184F5D3}"/>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sz="3400"/>
              <a:t>Lessons Learned From Successful Implementations</a:t>
            </a:r>
          </a:p>
        </p:txBody>
      </p:sp>
      <p:pic>
        <p:nvPicPr>
          <p:cNvPr id="5" name="Content Placeholder 4" descr="Positive and negative thinking, make your choice.">
            <a:extLst>
              <a:ext uri="{FF2B5EF4-FFF2-40B4-BE49-F238E27FC236}">
                <a16:creationId xmlns:a16="http://schemas.microsoft.com/office/drawing/2014/main" id="{59D286DB-6449-4EB0-8CF0-F1264513A800}"/>
              </a:ext>
            </a:extLst>
          </p:cNvPr>
          <p:cNvPicPr>
            <a:picLocks noGrp="1" noChangeAspect="1"/>
          </p:cNvPicPr>
          <p:nvPr>
            <p:ph sz="half" idx="1"/>
          </p:nvPr>
        </p:nvPicPr>
        <p:blipFill>
          <a:blip r:embed="rId3"/>
          <a:srcRect l="5666" r="59313"/>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A5197927-9733-29F6-A0C8-E73452A5EA0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en-US" sz="1400" b="1"/>
              <a:t>Best Practices Analysis</a:t>
            </a:r>
          </a:p>
          <a:p>
            <a:pPr marL="0" lvl="1" indent="0">
              <a:buNone/>
            </a:pPr>
            <a:r>
              <a:rPr lang="en-US" sz="1400"/>
              <a:t>Examining the best practices from successful WRAP implementations helps in identifying effective recovery strategies.</a:t>
            </a:r>
          </a:p>
          <a:p>
            <a:pPr marL="0" indent="0">
              <a:spcBef>
                <a:spcPts val="2500"/>
              </a:spcBef>
              <a:buNone/>
            </a:pPr>
            <a:r>
              <a:rPr lang="en-US" sz="1400" b="1"/>
              <a:t>Supporting Recovery Journeys</a:t>
            </a:r>
          </a:p>
          <a:p>
            <a:pPr marL="0" lvl="1" indent="0">
              <a:buNone/>
            </a:pPr>
            <a:r>
              <a:rPr lang="en-US" sz="1400"/>
              <a:t>Insights gained from successful implementations can be utilized to better support individuals in their own recovery journeys.</a:t>
            </a:r>
          </a:p>
          <a:p>
            <a:pPr marL="0" indent="0">
              <a:spcBef>
                <a:spcPts val="2500"/>
              </a:spcBef>
              <a:buNone/>
            </a:pPr>
            <a:r>
              <a:rPr lang="en-US" sz="1400" b="1"/>
              <a:t>Strategies for Improvement</a:t>
            </a:r>
          </a:p>
          <a:p>
            <a:pPr marL="0" lvl="1" indent="0">
              <a:buNone/>
            </a:pPr>
            <a:r>
              <a:rPr lang="en-US" sz="1400"/>
              <a:t>Adopting lessons learned from WRAP implementations can lead to improved outcomes and enhance recovery efforts.</a:t>
            </a:r>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087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40AB74-C903-4581-B3EA-DEF9308D19D5}"/>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sz="3100"/>
              <a:t>Evidence of WRAP Effectiveness in Post-Incarceration Recovery</a:t>
            </a:r>
          </a:p>
        </p:txBody>
      </p:sp>
      <p:pic>
        <p:nvPicPr>
          <p:cNvPr id="5" name="Content Placeholder 4" descr="Individual circle or globe on a white background made up of small human silhouette figures. Each figure is a different color one would find in a rainbow. Could also symbolize gay pride.">
            <a:extLst>
              <a:ext uri="{FF2B5EF4-FFF2-40B4-BE49-F238E27FC236}">
                <a16:creationId xmlns:a16="http://schemas.microsoft.com/office/drawing/2014/main" id="{89F4D27A-8C74-4E92-8A8B-1853449E6B4D}"/>
              </a:ext>
            </a:extLst>
          </p:cNvPr>
          <p:cNvPicPr>
            <a:picLocks noGrp="1" noChangeAspect="1"/>
          </p:cNvPicPr>
          <p:nvPr>
            <p:ph sz="half" idx="1"/>
          </p:nvPr>
        </p:nvPicPr>
        <p:blipFill>
          <a:blip r:embed="rId3"/>
          <a:srcRect l="29432" r="29736" b="2"/>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DB94AEF-6B39-1A87-51C3-C8373FB8BEB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en-US" sz="1400" b="1"/>
              <a:t>Improved Mental Health</a:t>
            </a:r>
          </a:p>
          <a:p>
            <a:pPr marL="0" lvl="1" indent="0">
              <a:buNone/>
            </a:pPr>
            <a:r>
              <a:rPr lang="en-US" sz="1400"/>
              <a:t>WRAP has been shown to significantly enhance mental health outcomes for individuals after incarceration, promoting well-being and resilience.</a:t>
            </a:r>
          </a:p>
          <a:p>
            <a:pPr marL="0" indent="0">
              <a:spcBef>
                <a:spcPts val="2500"/>
              </a:spcBef>
              <a:buNone/>
            </a:pPr>
            <a:r>
              <a:rPr lang="en-US" sz="1400" b="1"/>
              <a:t>Increased Stability</a:t>
            </a:r>
          </a:p>
          <a:p>
            <a:pPr marL="0" lvl="1" indent="0">
              <a:buNone/>
            </a:pPr>
            <a:r>
              <a:rPr lang="en-US" sz="1400"/>
              <a:t>Participants in WRAP programs report higher levels of stability in their lives, including housing and employment, contributing to a more secure future.</a:t>
            </a:r>
          </a:p>
          <a:p>
            <a:pPr marL="0" indent="0">
              <a:spcBef>
                <a:spcPts val="2500"/>
              </a:spcBef>
              <a:buNone/>
            </a:pPr>
            <a:r>
              <a:rPr lang="en-US" sz="1400" b="1"/>
              <a:t>Successful Reintegration</a:t>
            </a:r>
          </a:p>
          <a:p>
            <a:pPr marL="0" lvl="1" indent="0">
              <a:buNone/>
            </a:pPr>
            <a:r>
              <a:rPr lang="en-US" sz="1400"/>
              <a:t>WRAP facilitates successful reintegration into society, helping formerly incarcerated individuals rebuild their lives and establish community connections.</a:t>
            </a:r>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097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96753EB6-1393-35DE-76DB-99584EA64B6D}"/>
              </a:ext>
            </a:extLst>
          </p:cNvPr>
          <p:cNvSpPr>
            <a:spLocks noGrp="1"/>
          </p:cNvSpPr>
          <p:nvPr>
            <p:ph type="title"/>
          </p:nvPr>
        </p:nvSpPr>
        <p:spPr>
          <a:xfrm>
            <a:off x="700636" y="1280538"/>
            <a:ext cx="7995130" cy="1408176"/>
          </a:xfrm>
        </p:spPr>
        <p:txBody>
          <a:bodyPr anchor="b">
            <a:normAutofit/>
          </a:bodyPr>
          <a:lstStyle/>
          <a:p>
            <a:r>
              <a:rPr lang="en-US" sz="6000"/>
              <a:t>Conclusion</a:t>
            </a:r>
          </a:p>
        </p:txBody>
      </p:sp>
      <p:cxnSp>
        <p:nvCxnSpPr>
          <p:cNvPr id="10" name="Straight Connector 9">
            <a:extLst>
              <a:ext uri="{FF2B5EF4-FFF2-40B4-BE49-F238E27FC236}">
                <a16:creationId xmlns:a16="http://schemas.microsoft.com/office/drawing/2014/main" id="{CA8CF56C-58F2-6FFF-1369-D8C85682AD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3077378"/>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2">
            <a:extLst>
              <a:ext uri="{FF2B5EF4-FFF2-40B4-BE49-F238E27FC236}">
                <a16:creationId xmlns:a16="http://schemas.microsoft.com/office/drawing/2014/main" id="{30FE4A6C-A608-DB97-D423-4B1F1194CA2B}"/>
              </a:ext>
            </a:extLst>
          </p:cNvPr>
          <p:cNvGraphicFramePr>
            <a:graphicFrameLocks noGrp="1"/>
          </p:cNvGraphicFramePr>
          <p:nvPr>
            <p:ph idx="1"/>
            <p:extLst>
              <p:ext uri="{D42A27DB-BD31-4B8C-83A1-F6EECF244321}">
                <p14:modId xmlns:p14="http://schemas.microsoft.com/office/powerpoint/2010/main" val="3008822633"/>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704087" y="3659393"/>
          <a:ext cx="10785783"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25394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6E141D43-B950-247C-3537-99CCDFDCCFCD}"/>
              </a:ext>
            </a:extLst>
          </p:cNvPr>
          <p:cNvSpPr>
            <a:spLocks noGrp="1"/>
          </p:cNvSpPr>
          <p:nvPr>
            <p:ph type="ctrTitle"/>
          </p:nvPr>
        </p:nvSpPr>
        <p:spPr>
          <a:xfrm>
            <a:off x="695324" y="1145308"/>
            <a:ext cx="7600263" cy="4860947"/>
          </a:xfrm>
        </p:spPr>
        <p:txBody>
          <a:bodyPr anchor="b">
            <a:normAutofit/>
          </a:bodyPr>
          <a:lstStyle/>
          <a:p>
            <a:r>
              <a:rPr lang="en-US" sz="7000"/>
              <a:t>Understanding Wellness Recovery Action Plans (WRAP)</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256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9A053C-E377-B200-E016-453F902E9A0C}"/>
              </a:ext>
            </a:extLst>
          </p:cNvPr>
          <p:cNvSpPr>
            <a:spLocks noGrp="1"/>
          </p:cNvSpPr>
          <p:nvPr>
            <p:ph type="title"/>
          </p:nvPr>
        </p:nvSpPr>
        <p:spPr>
          <a:xfrm>
            <a:off x="704088" y="914401"/>
            <a:ext cx="6766560" cy="1307592"/>
          </a:xfrm>
        </p:spPr>
        <p:txBody>
          <a:bodyPr vert="horz" lIns="91440" tIns="45720" rIns="91440" bIns="45720" rtlCol="0" anchor="t">
            <a:normAutofit/>
          </a:bodyPr>
          <a:lstStyle/>
          <a:p>
            <a:pPr>
              <a:lnSpc>
                <a:spcPct val="90000"/>
              </a:lnSpc>
            </a:pPr>
            <a:r>
              <a:rPr lang="en-US"/>
              <a:t>Definition and Purpose of WRAP</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836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AF2FB9E5-28DF-B154-6DAD-16622C4CC10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4088" y="2221994"/>
            <a:ext cx="6766560" cy="3739896"/>
          </a:xfrm>
        </p:spPr>
        <p:txBody>
          <a:bodyPr>
            <a:normAutofit/>
          </a:bodyPr>
          <a:lstStyle/>
          <a:p>
            <a:pPr marL="0" indent="0">
              <a:spcBef>
                <a:spcPts val="2500"/>
              </a:spcBef>
              <a:buNone/>
            </a:pPr>
            <a:r>
              <a:rPr lang="en-US" sz="1400" b="1"/>
              <a:t>Wellness Recovery Action Plan</a:t>
            </a:r>
          </a:p>
          <a:p>
            <a:pPr marL="0" lvl="1" indent="0">
              <a:buNone/>
            </a:pPr>
            <a:r>
              <a:rPr lang="en-US" sz="1400"/>
              <a:t>WRAP is designed to help individuals identify their wellness needs effectively, focusing on personal mental health management.</a:t>
            </a:r>
          </a:p>
          <a:p>
            <a:pPr marL="0" indent="0">
              <a:spcBef>
                <a:spcPts val="2500"/>
              </a:spcBef>
              <a:buNone/>
            </a:pPr>
            <a:r>
              <a:rPr lang="en-US" sz="1400" b="1"/>
              <a:t>Structured Approach</a:t>
            </a:r>
          </a:p>
          <a:p>
            <a:pPr marL="0" lvl="1" indent="0">
              <a:buNone/>
            </a:pPr>
            <a:r>
              <a:rPr lang="en-US" sz="1400"/>
              <a:t>The structured approach of WRAP enables individuals to develop personalized strategies for maintaining their mental health and well-being.</a:t>
            </a:r>
          </a:p>
          <a:p>
            <a:pPr marL="0" indent="0">
              <a:spcBef>
                <a:spcPts val="2500"/>
              </a:spcBef>
              <a:buNone/>
            </a:pPr>
            <a:r>
              <a:rPr lang="en-US" sz="1400" b="1"/>
              <a:t>Empowerment in Recovery</a:t>
            </a:r>
          </a:p>
          <a:p>
            <a:pPr marL="0" lvl="1" indent="0">
              <a:buNone/>
            </a:pPr>
            <a:r>
              <a:rPr lang="en-US" sz="1400"/>
              <a:t>WRAP empowers individuals by equipping them with tools and strategies to take control of their recovery journey.</a:t>
            </a:r>
          </a:p>
        </p:txBody>
      </p:sp>
      <p:cxnSp>
        <p:nvCxnSpPr>
          <p:cNvPr id="18" name="Straight Connector 17">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4768"/>
            <a:ext cx="6583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Healthy Lifestyle , Clipping path">
            <a:extLst>
              <a:ext uri="{FF2B5EF4-FFF2-40B4-BE49-F238E27FC236}">
                <a16:creationId xmlns:a16="http://schemas.microsoft.com/office/drawing/2014/main" id="{10085B10-3373-4DB5-B26C-129B8F8D6021}"/>
              </a:ext>
            </a:extLst>
          </p:cNvPr>
          <p:cNvPicPr>
            <a:picLocks noGrp="1" noChangeAspect="1"/>
          </p:cNvPicPr>
          <p:nvPr>
            <p:ph sz="half" idx="1"/>
          </p:nvPr>
        </p:nvPicPr>
        <p:blipFill>
          <a:blip r:embed="rId3"/>
          <a:srcRect l="10944"/>
          <a:stretch/>
        </p:blipFill>
        <p:spPr>
          <a:xfrm>
            <a:off x="8115300" y="10"/>
            <a:ext cx="4076700" cy="6857990"/>
          </a:xfrm>
          <a:prstGeom prst="rect">
            <a:avLst/>
          </a:prstGeom>
        </p:spPr>
      </p:pic>
    </p:spTree>
    <p:extLst>
      <p:ext uri="{BB962C8B-B14F-4D97-AF65-F5344CB8AC3E}">
        <p14:creationId xmlns:p14="http://schemas.microsoft.com/office/powerpoint/2010/main" val="4149544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74E722-824A-9E17-E76B-C1CAED78FAF5}"/>
              </a:ext>
            </a:extLst>
          </p:cNvPr>
          <p:cNvSpPr>
            <a:spLocks noGrp="1"/>
          </p:cNvSpPr>
          <p:nvPr>
            <p:ph type="title"/>
          </p:nvPr>
        </p:nvSpPr>
        <p:spPr>
          <a:xfrm>
            <a:off x="704087" y="914400"/>
            <a:ext cx="4041648" cy="1928741"/>
          </a:xfrm>
        </p:spPr>
        <p:txBody>
          <a:bodyPr vert="horz" lIns="91440" tIns="45720" rIns="91440" bIns="45720" rtlCol="0" anchor="t">
            <a:normAutofit/>
          </a:bodyPr>
          <a:lstStyle/>
          <a:p>
            <a:r>
              <a:rPr lang="en-US"/>
              <a:t>Key Components of WRAP</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Hula hoop and various diet foods, exercise equipments on light blue background.&#10;Diet concepts.">
            <a:extLst>
              <a:ext uri="{FF2B5EF4-FFF2-40B4-BE49-F238E27FC236}">
                <a16:creationId xmlns:a16="http://schemas.microsoft.com/office/drawing/2014/main" id="{B8D21F26-58DA-40C9-8FAA-E99679F7F1C7}"/>
              </a:ext>
            </a:extLst>
          </p:cNvPr>
          <p:cNvPicPr>
            <a:picLocks noGrp="1" noChangeAspect="1"/>
          </p:cNvPicPr>
          <p:nvPr>
            <p:ph sz="half" idx="1"/>
          </p:nvPr>
        </p:nvPicPr>
        <p:blipFill>
          <a:blip r:embed="rId3"/>
          <a:srcRect t="11275" r="3" b="13321"/>
          <a:stretch/>
        </p:blipFill>
        <p:spPr>
          <a:xfrm>
            <a:off x="804672" y="3044952"/>
            <a:ext cx="3941064" cy="2971800"/>
          </a:xfrm>
          <a:prstGeom prst="rect">
            <a:avLst/>
          </a:prstGeom>
        </p:spPr>
      </p:pic>
      <p:sp>
        <p:nvSpPr>
          <p:cNvPr id="4" name="Content Placeholder 3">
            <a:extLst>
              <a:ext uri="{FF2B5EF4-FFF2-40B4-BE49-F238E27FC236}">
                <a16:creationId xmlns:a16="http://schemas.microsoft.com/office/drawing/2014/main" id="{E6D0712A-9C3B-759C-412D-00320B73B82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30952" y="968377"/>
            <a:ext cx="6144768" cy="5006436"/>
          </a:xfrm>
        </p:spPr>
        <p:txBody>
          <a:bodyPr>
            <a:normAutofit/>
          </a:bodyPr>
          <a:lstStyle/>
          <a:p>
            <a:pPr marL="0" indent="0">
              <a:spcBef>
                <a:spcPts val="2500"/>
              </a:spcBef>
              <a:buNone/>
            </a:pPr>
            <a:r>
              <a:rPr lang="en-US" sz="1400" b="1"/>
              <a:t>Understanding Triggers</a:t>
            </a:r>
          </a:p>
          <a:p>
            <a:pPr marL="0" lvl="1" indent="0">
              <a:buNone/>
            </a:pPr>
            <a:r>
              <a:rPr lang="en-US" sz="1400"/>
              <a:t>Recognizing personal triggers is crucial for managing mental health and preventing setbacks. This awareness helps in crafting an effective wellness strategy.</a:t>
            </a:r>
          </a:p>
          <a:p>
            <a:pPr marL="0" indent="0">
              <a:spcBef>
                <a:spcPts val="2500"/>
              </a:spcBef>
              <a:buNone/>
            </a:pPr>
            <a:r>
              <a:rPr lang="en-US" sz="1400" b="1"/>
              <a:t>Developing Wellness Tools</a:t>
            </a:r>
          </a:p>
          <a:p>
            <a:pPr marL="0" lvl="1" indent="0">
              <a:buNone/>
            </a:pPr>
            <a:r>
              <a:rPr lang="en-US" sz="1400"/>
              <a:t>Wellness tools are essential for maintaining mental well-being. They can include meditation, journaling, and exercise, tailored to individual needs.</a:t>
            </a:r>
          </a:p>
          <a:p>
            <a:pPr marL="0" indent="0">
              <a:spcBef>
                <a:spcPts val="2500"/>
              </a:spcBef>
              <a:buNone/>
            </a:pPr>
            <a:r>
              <a:rPr lang="en-US" sz="1400" b="1"/>
              <a:t>Creating an Action Plan</a:t>
            </a:r>
          </a:p>
          <a:p>
            <a:pPr marL="0" lvl="1" indent="0">
              <a:buNone/>
            </a:pPr>
            <a:r>
              <a:rPr lang="en-US" sz="1400"/>
              <a:t>An action plan outlines steps to take during a crisis, helping individuals feel prepared and empowered to manage their recovery effectively.</a:t>
            </a:r>
          </a:p>
          <a:p>
            <a:pPr marL="0" indent="0">
              <a:spcBef>
                <a:spcPts val="2500"/>
              </a:spcBef>
              <a:buNone/>
            </a:pPr>
            <a:r>
              <a:rPr lang="en-US" sz="1400" b="1"/>
              <a:t>Establishing a Support System</a:t>
            </a:r>
          </a:p>
          <a:p>
            <a:pPr marL="0" lvl="1" indent="0">
              <a:buNone/>
            </a:pPr>
            <a:r>
              <a:rPr lang="en-US" sz="1400"/>
              <a:t>A strong support system is vital for recovery, providing encouragement and understanding from friends, family, or support groups.</a:t>
            </a:r>
          </a:p>
        </p:txBody>
      </p:sp>
      <p:cxnSp>
        <p:nvCxnSpPr>
          <p:cNvPr id="18" name="Straight Connector 17">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983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6EF5E-EC43-D7BF-91A1-CA5675FC166A}"/>
              </a:ext>
            </a:extLst>
          </p:cNvPr>
          <p:cNvSpPr>
            <a:spLocks noGrp="1"/>
          </p:cNvSpPr>
          <p:nvPr>
            <p:ph type="title"/>
          </p:nvPr>
        </p:nvSpPr>
        <p:spPr>
          <a:xfrm>
            <a:off x="704087" y="914400"/>
            <a:ext cx="4041648" cy="1928741"/>
          </a:xfrm>
        </p:spPr>
        <p:txBody>
          <a:bodyPr vert="horz" lIns="91440" tIns="45720" rIns="91440" bIns="45720" rtlCol="0" anchor="t">
            <a:normAutofit/>
          </a:bodyPr>
          <a:lstStyle/>
          <a:p>
            <a:r>
              <a:rPr lang="en-US"/>
              <a:t>Benefits of Implementing WRAP</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3d people series. Colourful people with hands up">
            <a:extLst>
              <a:ext uri="{FF2B5EF4-FFF2-40B4-BE49-F238E27FC236}">
                <a16:creationId xmlns:a16="http://schemas.microsoft.com/office/drawing/2014/main" id="{E47BD954-6568-4227-AFAF-5D3199E2A6A5}"/>
              </a:ext>
            </a:extLst>
          </p:cNvPr>
          <p:cNvPicPr>
            <a:picLocks noGrp="1" noChangeAspect="1"/>
          </p:cNvPicPr>
          <p:nvPr>
            <p:ph sz="half" idx="1"/>
          </p:nvPr>
        </p:nvPicPr>
        <p:blipFill>
          <a:blip r:embed="rId3"/>
          <a:srcRect t="13083" r="3" b="11514"/>
          <a:stretch/>
        </p:blipFill>
        <p:spPr>
          <a:xfrm>
            <a:off x="804672" y="3044952"/>
            <a:ext cx="3941064" cy="2971800"/>
          </a:xfrm>
          <a:prstGeom prst="rect">
            <a:avLst/>
          </a:prstGeom>
        </p:spPr>
      </p:pic>
      <p:sp>
        <p:nvSpPr>
          <p:cNvPr id="4" name="Content Placeholder 3">
            <a:extLst>
              <a:ext uri="{FF2B5EF4-FFF2-40B4-BE49-F238E27FC236}">
                <a16:creationId xmlns:a16="http://schemas.microsoft.com/office/drawing/2014/main" id="{5587D5BB-CA78-6C5E-F4D2-A9E352A9DC0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30952" y="968377"/>
            <a:ext cx="6144768" cy="5006436"/>
          </a:xfrm>
        </p:spPr>
        <p:txBody>
          <a:bodyPr>
            <a:normAutofit/>
          </a:bodyPr>
          <a:lstStyle/>
          <a:p>
            <a:pPr marL="0" indent="0">
              <a:spcBef>
                <a:spcPts val="2500"/>
              </a:spcBef>
              <a:buNone/>
            </a:pPr>
            <a:r>
              <a:rPr lang="en-US" sz="1400" b="1"/>
              <a:t>Improved Mental Health</a:t>
            </a:r>
          </a:p>
          <a:p>
            <a:pPr marL="0" lvl="1" indent="0">
              <a:buNone/>
            </a:pPr>
            <a:r>
              <a:rPr lang="en-US" sz="1400"/>
              <a:t>Implementing WRAP can significantly enhance mental health by providing tools for managing emotions and stress effectively.</a:t>
            </a:r>
          </a:p>
          <a:p>
            <a:pPr marL="0" indent="0">
              <a:spcBef>
                <a:spcPts val="2500"/>
              </a:spcBef>
              <a:buNone/>
            </a:pPr>
            <a:r>
              <a:rPr lang="en-US" sz="1400" b="1"/>
              <a:t>Enhanced Coping Skills</a:t>
            </a:r>
          </a:p>
          <a:p>
            <a:pPr marL="0" lvl="1" indent="0">
              <a:buNone/>
            </a:pPr>
            <a:r>
              <a:rPr lang="en-US" sz="1400"/>
              <a:t>WRAP equips individuals with better coping skills to handle life's challenges and stressors, promoting overall well-being.</a:t>
            </a:r>
          </a:p>
          <a:p>
            <a:pPr marL="0" indent="0">
              <a:spcBef>
                <a:spcPts val="2500"/>
              </a:spcBef>
              <a:buNone/>
            </a:pPr>
            <a:r>
              <a:rPr lang="en-US" sz="1400" b="1"/>
              <a:t>Greater Self-Awareness</a:t>
            </a:r>
          </a:p>
          <a:p>
            <a:pPr marL="0" lvl="1" indent="0">
              <a:buNone/>
            </a:pPr>
            <a:r>
              <a:rPr lang="en-US" sz="1400"/>
              <a:t>The implementation of WRAP fosters greater self-awareness, helping individuals understand their triggers and emotional states.</a:t>
            </a:r>
          </a:p>
          <a:p>
            <a:pPr marL="0" indent="0">
              <a:spcBef>
                <a:spcPts val="2500"/>
              </a:spcBef>
              <a:buNone/>
            </a:pPr>
            <a:r>
              <a:rPr lang="en-US" sz="1400" b="1"/>
              <a:t>Stronger Support Network</a:t>
            </a:r>
          </a:p>
          <a:p>
            <a:pPr marL="0" lvl="1" indent="0">
              <a:buNone/>
            </a:pPr>
            <a:r>
              <a:rPr lang="en-US" sz="1400"/>
              <a:t>WRAP encourages building a strong support network, which is essential for recovery and resilience.</a:t>
            </a:r>
          </a:p>
        </p:txBody>
      </p:sp>
      <p:cxnSp>
        <p:nvCxnSpPr>
          <p:cNvPr id="18" name="Straight Connector 17">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931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2298CD05-34C9-B85F-4847-63BFE64F50F8}"/>
              </a:ext>
            </a:extLst>
          </p:cNvPr>
          <p:cNvSpPr>
            <a:spLocks noGrp="1"/>
          </p:cNvSpPr>
          <p:nvPr>
            <p:ph type="ctrTitle"/>
          </p:nvPr>
        </p:nvSpPr>
        <p:spPr>
          <a:xfrm>
            <a:off x="695324" y="1145308"/>
            <a:ext cx="7600263" cy="4860947"/>
          </a:xfrm>
        </p:spPr>
        <p:txBody>
          <a:bodyPr anchor="b">
            <a:normAutofit/>
          </a:bodyPr>
          <a:lstStyle/>
          <a:p>
            <a:pPr>
              <a:lnSpc>
                <a:spcPct val="90000"/>
              </a:lnSpc>
            </a:pPr>
            <a:r>
              <a:rPr lang="en-US" sz="6500"/>
              <a:t>Challenges Faced by Formerly Incarcerated Individuals</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749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0C28E-9FC1-5F52-F7AF-C30D16D93F91}"/>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a:t>Social Reintegration Difficulties</a:t>
            </a:r>
          </a:p>
        </p:txBody>
      </p:sp>
      <p:pic>
        <p:nvPicPr>
          <p:cNvPr id="5" name="Content Placeholder 4" descr="Abstract rainbow pride design made from colorful silhouetted human figures.">
            <a:extLst>
              <a:ext uri="{FF2B5EF4-FFF2-40B4-BE49-F238E27FC236}">
                <a16:creationId xmlns:a16="http://schemas.microsoft.com/office/drawing/2014/main" id="{430A0D90-7A57-4EB2-8AFA-421ABEC6890D}"/>
              </a:ext>
            </a:extLst>
          </p:cNvPr>
          <p:cNvPicPr>
            <a:picLocks noGrp="1" noChangeAspect="1"/>
          </p:cNvPicPr>
          <p:nvPr>
            <p:ph sz="half" idx="1"/>
          </p:nvPr>
        </p:nvPicPr>
        <p:blipFill>
          <a:blip r:embed="rId3"/>
          <a:srcRect l="28306" r="30861" b="2"/>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6D2BE803-30BE-3B5C-B600-B0B2E03AE97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en-US" sz="1400" b="1"/>
              <a:t>Challenges of Stigma</a:t>
            </a:r>
          </a:p>
          <a:p>
            <a:pPr marL="0" lvl="1" indent="0">
              <a:buNone/>
            </a:pPr>
            <a:r>
              <a:rPr lang="en-US" sz="1400"/>
              <a:t>Stigma surrounding social reintegration can create barriers for individuals trying to reconnect with their communities.</a:t>
            </a:r>
          </a:p>
          <a:p>
            <a:pPr marL="0" indent="0">
              <a:spcBef>
                <a:spcPts val="2500"/>
              </a:spcBef>
              <a:buNone/>
            </a:pPr>
            <a:r>
              <a:rPr lang="en-US" sz="1400" b="1"/>
              <a:t>Strained Relationships</a:t>
            </a:r>
          </a:p>
          <a:p>
            <a:pPr marL="0" lvl="1" indent="0">
              <a:buNone/>
            </a:pPr>
            <a:r>
              <a:rPr lang="en-US" sz="1400"/>
              <a:t>Individuals often face strained relationships with family and friends, complicating their reintegration process.</a:t>
            </a:r>
          </a:p>
          <a:p>
            <a:pPr marL="0" indent="0">
              <a:spcBef>
                <a:spcPts val="2500"/>
              </a:spcBef>
              <a:buNone/>
            </a:pPr>
            <a:r>
              <a:rPr lang="en-US" sz="1400" b="1"/>
              <a:t>Support Systems</a:t>
            </a:r>
          </a:p>
          <a:p>
            <a:pPr marL="0" lvl="1" indent="0">
              <a:buNone/>
            </a:pPr>
            <a:r>
              <a:rPr lang="en-US" sz="1400"/>
              <a:t>Rebuilding connections is vital for support during recovery, yet many struggle with this process.</a:t>
            </a:r>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210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984DF-FCAB-E610-EC60-A335A41801AE}"/>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a:t>Employment and Financial Obstacles</a:t>
            </a:r>
          </a:p>
        </p:txBody>
      </p:sp>
      <p:pic>
        <p:nvPicPr>
          <p:cNvPr id="5" name="Content Placeholder 4" descr="Shot of a businessman holding on to a bunch of cryptocurrency balloons on top of a graph against a white background">
            <a:extLst>
              <a:ext uri="{FF2B5EF4-FFF2-40B4-BE49-F238E27FC236}">
                <a16:creationId xmlns:a16="http://schemas.microsoft.com/office/drawing/2014/main" id="{27B47219-72DC-43B0-9D82-1BAF62C6D4EE}"/>
              </a:ext>
            </a:extLst>
          </p:cNvPr>
          <p:cNvPicPr>
            <a:picLocks noGrp="1" noChangeAspect="1"/>
          </p:cNvPicPr>
          <p:nvPr>
            <p:ph sz="half" idx="1"/>
          </p:nvPr>
        </p:nvPicPr>
        <p:blipFill>
          <a:blip r:embed="rId3"/>
          <a:srcRect l="42630" r="4913" b="-2"/>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070E8FD-61FB-8FD8-896F-4E87F724338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en-US" sz="1400" b="1"/>
              <a:t>Challenges in Employment</a:t>
            </a:r>
          </a:p>
          <a:p>
            <a:pPr marL="0" lvl="1" indent="0">
              <a:buNone/>
            </a:pPr>
            <a:r>
              <a:rPr lang="en-US" sz="1400"/>
              <a:t>Formerly incarcerated individuals face significant challenges in securing stable employment, often due to their criminal records and insufficient job skills.</a:t>
            </a:r>
          </a:p>
          <a:p>
            <a:pPr marL="0" indent="0">
              <a:spcBef>
                <a:spcPts val="2500"/>
              </a:spcBef>
              <a:buNone/>
            </a:pPr>
            <a:r>
              <a:rPr lang="en-US" sz="1400" b="1"/>
              <a:t>Impact of Financial Instability</a:t>
            </a:r>
          </a:p>
          <a:p>
            <a:pPr marL="0" lvl="1" indent="0">
              <a:buNone/>
            </a:pPr>
            <a:r>
              <a:rPr lang="en-US" sz="1400"/>
              <a:t>Financial instability can worsen the challenges of reintegration, making it harder for individuals to find and retain employment.</a:t>
            </a:r>
          </a:p>
          <a:p>
            <a:pPr marL="0" indent="0">
              <a:spcBef>
                <a:spcPts val="2500"/>
              </a:spcBef>
              <a:buNone/>
            </a:pPr>
            <a:r>
              <a:rPr lang="en-US" sz="1400" b="1"/>
              <a:t>Need for Job Skills Training</a:t>
            </a:r>
          </a:p>
          <a:p>
            <a:pPr marL="0" lvl="1" indent="0">
              <a:buNone/>
            </a:pPr>
            <a:r>
              <a:rPr lang="en-US" sz="1400"/>
              <a:t>Lack of job skills contributes to the difficulty of finding employment. Job training programs are essential for successful reintegration.</a:t>
            </a:r>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078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TotalTime>
  <Words>1935</Words>
  <Application>Microsoft Office PowerPoint</Application>
  <PresentationFormat>Widescreen</PresentationFormat>
  <Paragraphs>168</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Arial</vt:lpstr>
      <vt:lpstr>Calisto MT</vt:lpstr>
      <vt:lpstr>Univers Condensed</vt:lpstr>
      <vt:lpstr>ChronicleVTI</vt:lpstr>
      <vt:lpstr>Wellness Recovery Action Plan: Moving Forward From Incarceration</vt:lpstr>
      <vt:lpstr>Agenda for Today</vt:lpstr>
      <vt:lpstr>Understanding Wellness Recovery Action Plans (WRAP)</vt:lpstr>
      <vt:lpstr>Definition and Purpose of WRAP</vt:lpstr>
      <vt:lpstr>Key Components of WRAP</vt:lpstr>
      <vt:lpstr>Benefits of Implementing WRAP</vt:lpstr>
      <vt:lpstr>Challenges Faced by Formerly Incarcerated Individuals</vt:lpstr>
      <vt:lpstr>Social Reintegration Difficulties</vt:lpstr>
      <vt:lpstr>Employment and Financial Obstacles</vt:lpstr>
      <vt:lpstr>Creating a Personalized WRAP for Post-Incarceration Recovery</vt:lpstr>
      <vt:lpstr>Assessing Individual Needs and Goals</vt:lpstr>
      <vt:lpstr>Developing Wellness Tools and Strategies</vt:lpstr>
      <vt:lpstr>Establishing a Support Network</vt:lpstr>
      <vt:lpstr>Implementing and Monitoring the WRAP</vt:lpstr>
      <vt:lpstr>Setting Realistic and Achievable Milestones</vt:lpstr>
      <vt:lpstr>Techniques for Self-Monitoring and Evaluation</vt:lpstr>
      <vt:lpstr>Adjusting the Plan as Needed</vt:lpstr>
      <vt:lpstr>Success Stories and Case Studies</vt:lpstr>
      <vt:lpstr>Inspiring Recovery Journeys</vt:lpstr>
      <vt:lpstr>Lessons Learned From Successful Implementations</vt:lpstr>
      <vt:lpstr>Evidence of WRAP Effectiveness in Post-Incarceration Recovery</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WRAP of DC</dc:creator>
  <cp:lastModifiedBy>WRAP of DC</cp:lastModifiedBy>
  <cp:revision>1</cp:revision>
  <dcterms:created xsi:type="dcterms:W3CDTF">2025-03-21T02:17:35Z</dcterms:created>
  <dcterms:modified xsi:type="dcterms:W3CDTF">2025-03-21T02:26:46Z</dcterms:modified>
</cp:coreProperties>
</file>